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jpeg" ContentType="image/jpeg"/>
  <Override PartName="/ppt/notesSlides/notesSlide8.xml" ContentType="application/vnd.openxmlformats-officedocument.presentationml.notesSlide+xml"/>
  <Override PartName="/ppt/media/image4.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media1.mp4" ContentType="video/unknown"/>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5.jpeg" ContentType="image/jpeg"/>
  <Override PartName="/ppt/notesSlides/notesSlide18.xml" ContentType="application/vnd.openxmlformats-officedocument.presentationml.notesSlide+xml"/>
  <Override PartName="/ppt/media/image6.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7.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8.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and the worst thing that can happen is that we have to scrap your program and type it in again.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This is what it looks like. Buttons and display on the front. Reset button and connector port on the back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Project lead, knitted memory, prevented crash.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This is the special editor we will use. It is designed specifically to work with the micro bit and understands how to download programs to 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Flash button is most important. Downloads program to device. Watch yellow light blink while that happens. The program will start to run. Or will show an error if it can’t make sense of the program.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microbit errors will scroll across the screen. they can be a bit difficult to read but if you lose the thread of what it’s trying to tell you, you can hit the reset button and it will try again.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Where Scratch hid a lot of complexity behind snap together lego pieces, we</a:t>
            </a:r>
          </a:p>
          <a:p>
            <a:pPr/>
            <a:r>
              <a:t>are going to be writing closer to actual instructions. </a:t>
            </a:r>
          </a:p>
          <a:p>
            <a:pPr/>
          </a:p>
          <a:p>
            <a:pPr/>
            <a:r>
              <a:t>Where Scratch was interpreting our commands "live" and we could make changes that were instantly reflected in the behaviour of the program, Micro Python is a compiled language and follows a different lifecycle. We write code in text, we send the code down to the device where it is compiled into it's own internal representation, then the program executes. </a:t>
            </a:r>
          </a:p>
          <a:p>
            <a:pPr/>
          </a:p>
          <a:p>
            <a:pPr/>
            <a:r>
              <a:t>This is faster to run and only needs to be downloaded once for each version, but it's not as reactive and live as Scratch.</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r>
              <a:t>Plug cable into usb and plug other end into the port on the board. Don’t worry about touching it, you won’t get a shock and you won’t break anything.</a:t>
            </a:r>
          </a:p>
          <a:p>
            <a:pPr/>
          </a:p>
          <a:p>
            <a:pPr/>
            <a:r>
              <a:t>The lead gives the unit power so keep it connected at all times.</a:t>
            </a:r>
          </a:p>
          <a:p>
            <a:pPr/>
          </a:p>
          <a:p>
            <a:pPr/>
            <a:r>
              <a:t>Things to note - the display on one side. Two buttons left and right are a and b. The connector on the back and next to it a reset button. If everything is going wrong you can press that to restart your program.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be careful of spelling, case, punctuation and spacing (indenting) Flash and watch yellow light. Program starts immediately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Change the greeting and re-flash</a:t>
            </a:r>
          </a:p>
          <a:p>
            <a:pPr/>
            <a:r>
              <a:t>Contrived example to show variable - could be read from a keyboard or from internet or something.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We can read the temp from outside without having to change the program, temperature is a placeholder for a value. We use that name in place of having to write 100 or 50 or whatever.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Change the greeting and re-flash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Delays</a:t>
            </a:r>
          </a:p>
          <a:p>
            <a:pPr/>
            <a:r>
              <a:t>Pre-built images. List is quite long, try some different ones.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Notice indenting and does loop 3 times. Colon at the end of for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Notice indenting, colon and never comes back from this loop.</a:t>
            </a:r>
          </a:p>
          <a:p>
            <a:pPr/>
            <a:r>
              <a:t>True is a proper name, must be this case.</a:t>
            </a:r>
          </a:p>
          <a:p>
            <a:pPr/>
            <a:r>
              <a:t>Code put at the end of the loop never executes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lvl1pPr>
              <a:lnSpc>
                <a:spcPct val="117999"/>
              </a:lnSpc>
            </a:lvl1pPr>
          </a:lstStyle>
          <a:p>
            <a:pPr/>
            <a:r>
              <a:t>Str convert value to string to be able to display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Notice </a:t>
            </a:r>
            <a:r>
              <a:rPr b="1"/>
              <a:t>if</a:t>
            </a:r>
            <a:r>
              <a:t> and </a:t>
            </a:r>
            <a:r>
              <a:rPr b="1"/>
              <a:t>colon</a:t>
            </a:r>
            <a:r>
              <a:t> and else and colon</a:t>
            </a:r>
          </a:p>
          <a:p>
            <a:pPr/>
            <a:r>
              <a:t>Could also have elif:</a:t>
            </a:r>
          </a:p>
          <a:p>
            <a:pPr/>
            <a:r>
              <a:t># try ‘face up’ or ‘face down’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Now let's </a:t>
            </a:r>
            <a:r>
              <a:rPr b="1"/>
              <a:t>wait</a:t>
            </a:r>
            <a:r>
              <a:t> for a few seconds then turn the lights </a:t>
            </a:r>
            <a:r>
              <a:rPr b="1"/>
              <a:t>off</a:t>
            </a:r>
            <a:r>
              <a:t> again. We go to the basic</a:t>
            </a:r>
          </a:p>
          <a:p>
            <a:pPr/>
            <a:r>
              <a:t>section again and drag on a </a:t>
            </a:r>
            <a:r>
              <a:rPr b="1"/>
              <a:t>pause</a:t>
            </a:r>
            <a:r>
              <a:t> block. Let's click in the box and change the 100 to 500</a:t>
            </a:r>
          </a:p>
          <a:p>
            <a:pPr/>
            <a:r>
              <a:t>(half a second).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lvl1pPr>
              <a:lnSpc>
                <a:spcPct val="117999"/>
              </a:lnSpc>
            </a:lvl1pPr>
          </a:lstStyle>
          <a:p>
            <a:pPr/>
            <a:r>
              <a:t>Custom images, brightness and shades of grey. Colons are important. Make your own picture.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is_pressed vs was_pressed? timing</a:t>
            </a:r>
          </a:p>
          <a:p>
            <a:pPr/>
            <a:r>
              <a:t>Note extra indenting - two levels here.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Including everything makes for big programs, need to be selective and use only what we need. Import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lnSpc>
                <a:spcPct val="117999"/>
              </a:lnSpc>
            </a:pPr>
            <a:r>
              <a:t>Import random - not used otherwise</a:t>
            </a:r>
          </a:p>
          <a:p>
            <a:pPr>
              <a:lnSpc>
                <a:spcPct val="117999"/>
              </a:lnSpc>
            </a:pPr>
          </a:p>
          <a:p>
            <a:pPr>
              <a:lnSpc>
                <a:spcPct val="117999"/>
              </a:lnSpc>
            </a:pPr>
            <a:r>
              <a:t>List, picks one of a list. [ in pairs ] list comma delimited. Can change content of words but without having to change the rest of the program.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r>
              <a:t>Radio is one of the most fun parts of the microbic</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lnSpc>
                <a:spcPct val="117999"/>
              </a:lnSpc>
            </a:pPr>
            <a:r>
              <a:t>Radio is </a:t>
            </a:r>
            <a:r>
              <a:rPr b="1"/>
              <a:t>expensive</a:t>
            </a:r>
            <a:r>
              <a:t>, turn on when necessary. Send </a:t>
            </a:r>
            <a:r>
              <a:rPr b="1"/>
              <a:t>broadcasts</a:t>
            </a:r>
            <a:r>
              <a:t> to local area and receive receives from any one. </a:t>
            </a:r>
            <a:r>
              <a:rPr b="1"/>
              <a:t>Must</a:t>
            </a:r>
            <a:r>
              <a:t> check message before using.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 Can do simple animation on the display in a number of different ways.</a:t>
            </a:r>
          </a:p>
          <a:p>
            <a:pPr/>
            <a:r>
              <a:t>Each frame is structured in a list to make it look like movement. We can do the same thing…</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lnSpc>
                <a:spcPct val="117999"/>
              </a:lnSpc>
            </a:pPr>
            <a:r>
              <a:t>An example I made for my wife… list of images and display cycles through them, </a:t>
            </a:r>
            <a:r>
              <a:rPr b="1"/>
              <a:t>loop</a:t>
            </a:r>
            <a:r>
              <a:t> and delay between each </a:t>
            </a:r>
            <a:r>
              <a:rPr b="1"/>
              <a:t>frame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Reusable chunks of code</a:t>
            </a:r>
          </a:p>
          <a:p>
            <a:pPr/>
            <a:r>
              <a:t>Must come first before being used so python sees them and puts them away</a:t>
            </a:r>
          </a:p>
          <a:p>
            <a:pPr/>
            <a:r>
              <a:t>Arguments</a:t>
            </a:r>
          </a:p>
          <a:p>
            <a:pPr/>
            <a:r>
              <a:t>Return values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Reusable chunks of code</a:t>
            </a:r>
          </a:p>
          <a:p>
            <a:pPr/>
            <a:r>
              <a:t>Arguments</a:t>
            </a:r>
          </a:p>
          <a:p>
            <a:pPr/>
            <a:r>
              <a:t>Return values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My </a:t>
            </a:r>
            <a:r>
              <a:rPr b="1"/>
              <a:t>name</a:t>
            </a:r>
            <a:r>
              <a:t> is Derek Graham and I have been </a:t>
            </a:r>
            <a:r>
              <a:rPr b="1"/>
              <a:t>writing</a:t>
            </a:r>
            <a:r>
              <a:t> software for the last </a:t>
            </a:r>
            <a:r>
              <a:rPr b="1"/>
              <a:t>25 years</a:t>
            </a:r>
            <a:r>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Reusable chunks of code</a:t>
            </a:r>
          </a:p>
          <a:p>
            <a:pPr/>
            <a:r>
              <a:t>Arguments</a:t>
            </a:r>
          </a:p>
          <a:p>
            <a:pPr/>
            <a:r>
              <a:t>Return values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Cheat sheet has example of most things here so you can get syntax right…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I’ll stop blathering now and stop for questions.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Talk about how it went, what you built, how you built it, what was easy, what was hard.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Then we will talk about it at the end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Skills. IOS, web apps whatever. Microbit and algorithms, debugging etc. are transferable.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rPr b="1"/>
              <a:t>Technology</a:t>
            </a:r>
            <a:r>
              <a:t> changes with fashion, </a:t>
            </a:r>
            <a:r>
              <a:rPr b="1"/>
              <a:t>principles</a:t>
            </a:r>
            <a:r>
              <a:t> do not. Same skills Margaret Hamilton used are what we have used today but computer could not be more different.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lots of different industries and different businesses - </a:t>
            </a:r>
            <a:r>
              <a:rPr b="1"/>
              <a:t>consulting</a:t>
            </a:r>
            <a:r>
              <a:t>, </a:t>
            </a:r>
            <a:r>
              <a:rPr b="1"/>
              <a:t>managing teams</a:t>
            </a:r>
            <a:r>
              <a:t> of software professionals, and </a:t>
            </a:r>
            <a:r>
              <a:rPr b="1"/>
              <a:t>sometimes</a:t>
            </a:r>
            <a:r>
              <a:t> writing code myself.</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I’m a </a:t>
            </a:r>
            <a:r>
              <a:rPr b="1"/>
              <a:t>principal developer</a:t>
            </a:r>
            <a:r>
              <a:t> at Sage in Gosforth. </a:t>
            </a:r>
            <a:r>
              <a:rPr b="1"/>
              <a:t>spaceship</a:t>
            </a:r>
            <a:r>
              <a:t> qualities of the building, plus it has lots of </a:t>
            </a:r>
            <a:r>
              <a:rPr b="1"/>
              <a:t>clouds</a:t>
            </a:r>
            <a:r>
              <a:t> and I mainly work on cloud </a:t>
            </a:r>
            <a:r>
              <a:rPr b="1"/>
              <a:t>infrastructure</a:t>
            </a:r>
            <a:r>
              <a:t> for our </a:t>
            </a:r>
            <a:r>
              <a:rPr b="1"/>
              <a:t>online</a:t>
            </a:r>
            <a:r>
              <a:t> products.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I realise you probably all </a:t>
            </a:r>
            <a:r>
              <a:rPr b="1"/>
              <a:t>know</a:t>
            </a:r>
            <a:r>
              <a:t> each other but I’d like to just go around the room and </a:t>
            </a:r>
            <a:r>
              <a:rPr b="1"/>
              <a:t>introduce</a:t>
            </a:r>
            <a:r>
              <a:t> yourself, how you are feeling about being here and try to give me a sense of what your current experience level is and what you want to get out of this afternoon.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No one will shout at you for getting something </a:t>
            </a:r>
            <a:r>
              <a:rPr b="1"/>
              <a:t>wrong</a:t>
            </a:r>
            <a:r>
              <a:t>. By </a:t>
            </a:r>
            <a:r>
              <a:rPr b="1"/>
              <a:t>making</a:t>
            </a:r>
            <a:r>
              <a:t> those </a:t>
            </a:r>
            <a:r>
              <a:rPr b="1"/>
              <a:t>mistakes</a:t>
            </a:r>
            <a:r>
              <a:t> you will get a better understanding of what is going on inside the mind of the computer and if something goes wrong it's not the </a:t>
            </a:r>
            <a:r>
              <a:rPr b="1"/>
              <a:t>end of the world</a:t>
            </a:r>
            <a:r>
              <a:t>, no one will die and no one will be eaten. </a:t>
            </a:r>
          </a:p>
          <a:p>
            <a:pPr/>
          </a:p>
          <a:p>
            <a:pPr/>
            <a:r>
              <a:t>It is normal for some of this to hurt your head to begin with but struggling with some of these concepts isn't anything to be frightened of but rather embraced. Programming (and understanding what is going on inside a computer) is a skill like any other. You don't have to be special to learn how to do it but it does take a little bit of time and effort to get used to applying that skill. </a:t>
            </a:r>
          </a:p>
          <a:p>
            <a:pPr/>
          </a:p>
          <a:p>
            <a:pPr/>
            <a:r>
              <a:t>Most of the work is going to be inside your head, not typing keys on the keyboard.</a:t>
            </a:r>
          </a:p>
          <a:p>
            <a:pPr/>
          </a:p>
          <a:p>
            <a:pPr/>
            <a:r>
              <a:t>It really is about </a:t>
            </a:r>
            <a:r>
              <a:rPr b="1"/>
              <a:t>ideas</a:t>
            </a:r>
            <a:r>
              <a:t> and </a:t>
            </a:r>
            <a:r>
              <a:rPr b="1"/>
              <a:t>imagination</a:t>
            </a:r>
            <a:r>
              <a:t>. It's easier than you think and it's also more fun than you think.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adventure time unicorns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image" Target="../media/image5.tif"/></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codewith.mu/"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7.ti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tif"/></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1.tif"/></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2.tif"/></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7.jpe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3.tif"/></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5.tif"/></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tif"/></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7.tif"/></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7.tif"/></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9.tif"/></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0.tif"/></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hacking…"/>
          <p:cNvSpPr txBox="1"/>
          <p:nvPr>
            <p:ph type="ctrTitle"/>
          </p:nvPr>
        </p:nvSpPr>
        <p:spPr>
          <a:xfrm>
            <a:off x="1270000" y="850720"/>
            <a:ext cx="10705859" cy="7835776"/>
          </a:xfrm>
          <a:prstGeom prst="rect">
            <a:avLst/>
          </a:prstGeom>
        </p:spPr>
        <p:txBody>
          <a:bodyPr/>
          <a:lstStyle/>
          <a:p>
            <a:pPr algn="l" defTabSz="549148">
              <a:defRPr sz="16920">
                <a:solidFill>
                  <a:srgbClr val="FF0063"/>
                </a:solidFill>
                <a:latin typeface="Yanone Kaffeesatz"/>
                <a:ea typeface="Yanone Kaffeesatz"/>
                <a:cs typeface="Yanone Kaffeesatz"/>
                <a:sym typeface="Yanone Kaffeesatz"/>
              </a:defRPr>
            </a:pPr>
            <a:r>
              <a:t>hacking </a:t>
            </a:r>
          </a:p>
          <a:p>
            <a:pPr algn="l" defTabSz="549148">
              <a:defRPr sz="16920">
                <a:solidFill>
                  <a:srgbClr val="FF0063"/>
                </a:solidFill>
                <a:latin typeface="Yanone Kaffeesatz"/>
                <a:ea typeface="Yanone Kaffeesatz"/>
                <a:cs typeface="Yanone Kaffeesatz"/>
                <a:sym typeface="Yanone Kaffeesatz"/>
              </a:defRPr>
            </a:pPr>
            <a:r>
              <a:rPr>
                <a:solidFill>
                  <a:srgbClr val="797979"/>
                </a:solidFill>
              </a:rPr>
              <a:t>the</a:t>
            </a:r>
            <a:r>
              <a:t> </a:t>
            </a:r>
          </a:p>
          <a:p>
            <a:pPr algn="l" defTabSz="549148">
              <a:defRPr sz="16920">
                <a:solidFill>
                  <a:srgbClr val="FF0063"/>
                </a:solidFill>
                <a:latin typeface="Yanone Kaffeesatz"/>
                <a:ea typeface="Yanone Kaffeesatz"/>
                <a:cs typeface="Yanone Kaffeesatz"/>
                <a:sym typeface="Yanone Kaffeesatz"/>
              </a:defRPr>
            </a:pPr>
            <a:r>
              <a:t>micro:bit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69" name="Title"/>
          <p:cNvSpPr txBox="1"/>
          <p:nvPr>
            <p:ph type="ctrTitle"/>
          </p:nvPr>
        </p:nvSpPr>
        <p:spPr>
          <a:prstGeom prst="rect">
            <a:avLst/>
          </a:prstGeom>
        </p:spPr>
        <p:txBody>
          <a:bodyPr/>
          <a:lstStyle/>
          <a:p>
            <a:pPr/>
          </a:p>
        </p:txBody>
      </p:sp>
      <p:sp>
        <p:nvSpPr>
          <p:cNvPr id="170" name="Body"/>
          <p:cNvSpPr txBox="1"/>
          <p:nvPr>
            <p:ph type="subTitle" sz="quarter" idx="1"/>
          </p:nvPr>
        </p:nvSpPr>
        <p:spPr>
          <a:prstGeom prst="rect">
            <a:avLst/>
          </a:prstGeom>
        </p:spPr>
        <p:txBody>
          <a:bodyPr/>
          <a:lstStyle/>
          <a:p>
            <a:pPr/>
          </a:p>
        </p:txBody>
      </p:sp>
      <p:pic>
        <p:nvPicPr>
          <p:cNvPr id="171" name="tom-gauld-computer.jpg" descr="tom-gauld-computer.jpg"/>
          <p:cNvPicPr>
            <a:picLocks noChangeAspect="1"/>
          </p:cNvPicPr>
          <p:nvPr/>
        </p:nvPicPr>
        <p:blipFill>
          <a:blip r:embed="rId3">
            <a:extLst/>
          </a:blip>
          <a:stretch>
            <a:fillRect/>
          </a:stretch>
        </p:blipFill>
        <p:spPr>
          <a:xfrm>
            <a:off x="-1329122" y="973987"/>
            <a:ext cx="14363200" cy="83451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75" name="unicorn.png" descr="unicorn.png"/>
          <p:cNvPicPr>
            <a:picLocks noChangeAspect="1"/>
          </p:cNvPicPr>
          <p:nvPr/>
        </p:nvPicPr>
        <p:blipFill>
          <a:blip r:embed="rId3">
            <a:extLst/>
          </a:blip>
          <a:stretch>
            <a:fillRect/>
          </a:stretch>
        </p:blipFill>
        <p:spPr>
          <a:xfrm>
            <a:off x="787400" y="1663700"/>
            <a:ext cx="11430000" cy="6426200"/>
          </a:xfrm>
          <a:prstGeom prst="rect">
            <a:avLst/>
          </a:prstGeom>
          <a:ln w="12700">
            <a:miter lim="400000"/>
          </a:ln>
        </p:spPr>
      </p:pic>
      <p:sp>
        <p:nvSpPr>
          <p:cNvPr id="176" name="FUN!"/>
          <p:cNvSpPr txBox="1"/>
          <p:nvPr>
            <p:ph type="title"/>
          </p:nvPr>
        </p:nvSpPr>
        <p:spPr>
          <a:xfrm>
            <a:off x="3574126" y="2206394"/>
            <a:ext cx="5856548" cy="5340812"/>
          </a:xfrm>
          <a:prstGeom prst="rect">
            <a:avLst/>
          </a:prstGeom>
        </p:spPr>
        <p:txBody>
          <a:bodyPr/>
          <a:lstStyle>
            <a:lvl1pPr>
              <a:defRPr sz="18000">
                <a:solidFill>
                  <a:srgbClr val="FF0063"/>
                </a:solidFill>
                <a:latin typeface="Yanone Kaffeesatz"/>
                <a:ea typeface="Yanone Kaffeesatz"/>
                <a:cs typeface="Yanone Kaffeesatz"/>
                <a:sym typeface="Yanone Kaffeesatz"/>
              </a:defRPr>
            </a:lvl1pPr>
          </a:lstStyle>
          <a:p>
            <a:pPr/>
            <a:r>
              <a:t>FUN!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80" name="You can't break anything,…"/>
          <p:cNvSpPr txBox="1"/>
          <p:nvPr>
            <p:ph type="ctrTitle"/>
          </p:nvPr>
        </p:nvSpPr>
        <p:spPr>
          <a:xfrm>
            <a:off x="1270000" y="2021289"/>
            <a:ext cx="10464800" cy="5711022"/>
          </a:xfrm>
          <a:prstGeom prst="rect">
            <a:avLst/>
          </a:prstGeom>
        </p:spPr>
        <p:txBody>
          <a:bodyPr anchor="ctr"/>
          <a:lstStyle/>
          <a:p>
            <a:pPr defTabSz="457200">
              <a:lnSpc>
                <a:spcPct val="117999"/>
              </a:lnSpc>
              <a:defRPr>
                <a:latin typeface="Yanone Kaffeesatz"/>
                <a:ea typeface="Yanone Kaffeesatz"/>
                <a:cs typeface="Yanone Kaffeesatz"/>
                <a:sym typeface="Yanone Kaffeesatz"/>
              </a:defRPr>
            </a:pPr>
            <a:r>
              <a:t>You can't </a:t>
            </a:r>
            <a:r>
              <a:rPr b="1"/>
              <a:t>break</a:t>
            </a:r>
            <a:r>
              <a:t> anything, </a:t>
            </a:r>
          </a:p>
          <a:p>
            <a:pPr defTabSz="457200">
              <a:lnSpc>
                <a:spcPct val="117999"/>
              </a:lnSpc>
              <a:defRPr>
                <a:latin typeface="Yanone Kaffeesatz"/>
                <a:ea typeface="Yanone Kaffeesatz"/>
                <a:cs typeface="Yanone Kaffeesatz"/>
                <a:sym typeface="Yanone Kaffeesatz"/>
              </a:defRPr>
            </a:pPr>
            <a:r>
              <a:t>extra </a:t>
            </a:r>
            <a:r>
              <a:rPr b="1"/>
              <a:t>typing</a:t>
            </a:r>
            <a:r>
              <a:t> is the </a:t>
            </a:r>
          </a:p>
          <a:p>
            <a:pPr defTabSz="457200">
              <a:lnSpc>
                <a:spcPct val="117999"/>
              </a:lnSpc>
              <a:defRPr>
                <a:latin typeface="Yanone Kaffeesatz"/>
                <a:ea typeface="Yanone Kaffeesatz"/>
                <a:cs typeface="Yanone Kaffeesatz"/>
                <a:sym typeface="Yanone Kaffeesatz"/>
              </a:defRPr>
            </a:pPr>
            <a:r>
              <a:t>worst thing </a:t>
            </a:r>
          </a:p>
          <a:p>
            <a:pPr defTabSz="457200">
              <a:lnSpc>
                <a:spcPct val="117999"/>
              </a:lnSpc>
              <a:defRPr>
                <a:latin typeface="Yanone Kaffeesatz"/>
                <a:ea typeface="Yanone Kaffeesatz"/>
                <a:cs typeface="Yanone Kaffeesatz"/>
                <a:sym typeface="Yanone Kaffeesatz"/>
              </a:defRPr>
            </a:pPr>
            <a:r>
              <a:t>that can happen.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84" name="What is the microbit?…"/>
          <p:cNvSpPr txBox="1"/>
          <p:nvPr>
            <p:ph type="body" idx="1"/>
          </p:nvPr>
        </p:nvSpPr>
        <p:spPr>
          <a:xfrm>
            <a:off x="952500" y="1733550"/>
            <a:ext cx="11099800" cy="6286500"/>
          </a:xfrm>
          <a:prstGeom prst="rect">
            <a:avLst/>
          </a:prstGeom>
        </p:spPr>
        <p:txBody>
          <a:bodyPr/>
          <a:lstStyle/>
          <a:p>
            <a:pPr marL="391159" indent="-391159" defTabSz="514095">
              <a:spcBef>
                <a:spcPts val="3600"/>
              </a:spcBef>
              <a:defRPr sz="3168"/>
            </a:pPr>
            <a:r>
              <a:t>What is the microbit?</a:t>
            </a:r>
          </a:p>
          <a:p>
            <a:pPr marL="391159" indent="-391159" defTabSz="514095">
              <a:spcBef>
                <a:spcPts val="3600"/>
              </a:spcBef>
              <a:defRPr sz="3168"/>
            </a:pPr>
            <a:r>
              <a:t>What is Python?</a:t>
            </a:r>
          </a:p>
          <a:p>
            <a:pPr marL="391159" indent="-391159" defTabSz="514095">
              <a:spcBef>
                <a:spcPts val="3600"/>
              </a:spcBef>
              <a:defRPr sz="3168"/>
            </a:pPr>
            <a:r>
              <a:t>Group exercises</a:t>
            </a:r>
          </a:p>
          <a:p>
            <a:pPr marL="391159" indent="-391159" defTabSz="514095">
              <a:spcBef>
                <a:spcPts val="3600"/>
              </a:spcBef>
              <a:defRPr sz="3168"/>
            </a:pPr>
            <a:r>
              <a:t>Pairs (or threes) challenge</a:t>
            </a:r>
          </a:p>
          <a:p>
            <a:pPr marL="391159" indent="-391159" defTabSz="514095">
              <a:spcBef>
                <a:spcPts val="3600"/>
              </a:spcBef>
              <a:defRPr sz="3168"/>
            </a:pPr>
            <a:r>
              <a:t>Retrospective</a:t>
            </a:r>
          </a:p>
          <a:p>
            <a:pPr marL="391159" indent="-391159" defTabSz="514095">
              <a:spcBef>
                <a:spcPts val="3600"/>
              </a:spcBef>
              <a:defRPr sz="3168"/>
            </a:pPr>
            <a:r>
              <a:t>Team challenge</a:t>
            </a:r>
          </a:p>
          <a:p>
            <a:pPr marL="391159" indent="-391159" defTabSz="514095">
              <a:spcBef>
                <a:spcPts val="3600"/>
              </a:spcBef>
              <a:defRPr sz="3168"/>
            </a:pPr>
            <a:r>
              <a:t>Retrospective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86" name="Title"/>
          <p:cNvSpPr txBox="1"/>
          <p:nvPr>
            <p:ph type="title"/>
          </p:nvPr>
        </p:nvSpPr>
        <p:spPr>
          <a:prstGeom prst="rect">
            <a:avLst/>
          </a:prstGeom>
        </p:spPr>
        <p:txBody>
          <a:bodyPr/>
          <a:lstStyle/>
          <a:p>
            <a:pPr/>
          </a:p>
        </p:txBody>
      </p:sp>
      <p:sp>
        <p:nvSpPr>
          <p:cNvPr id="187" name="Make a game for another team to play…"/>
          <p:cNvSpPr txBox="1"/>
          <p:nvPr>
            <p:ph type="body" idx="1"/>
          </p:nvPr>
        </p:nvSpPr>
        <p:spPr>
          <a:prstGeom prst="rect">
            <a:avLst/>
          </a:prstGeom>
        </p:spPr>
        <p:txBody>
          <a:bodyPr/>
          <a:lstStyle/>
          <a:p>
            <a:pPr/>
            <a:r>
              <a:t>Make a game for another team to play</a:t>
            </a:r>
          </a:p>
          <a:p>
            <a:pPr/>
            <a:r>
              <a:t>Build the game in chunks and test it progressively</a:t>
            </a:r>
          </a:p>
          <a:p>
            <a:pPr/>
            <a:r>
              <a:t>Demonstrate the game</a:t>
            </a:r>
          </a:p>
          <a:p>
            <a:pPr/>
            <a:r>
              <a:t>Swap games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micro:bit?"/>
          <p:cNvSpPr txBox="1"/>
          <p:nvPr>
            <p:ph type="ctrTitle"/>
          </p:nvPr>
        </p:nvSpPr>
        <p:spPr>
          <a:xfrm>
            <a:off x="1270000" y="3326736"/>
            <a:ext cx="10464800" cy="3100128"/>
          </a:xfrm>
          <a:prstGeom prst="rect">
            <a:avLst/>
          </a:prstGeom>
        </p:spPr>
        <p:txBody>
          <a:bodyPr/>
          <a:lstStyle>
            <a:lvl1pPr>
              <a:defRPr sz="18000">
                <a:solidFill>
                  <a:srgbClr val="FF0063"/>
                </a:solidFill>
                <a:latin typeface="Yanone Kaffeesatz"/>
                <a:ea typeface="Yanone Kaffeesatz"/>
                <a:cs typeface="Yanone Kaffeesatz"/>
                <a:sym typeface="Yanone Kaffeesatz"/>
              </a:defRPr>
            </a:lvl1pPr>
          </a:lstStyle>
          <a:p>
            <a:pPr/>
            <a:r>
              <a:t>micro:bit?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Introducing the BBC microbit - BBC Make It Digital.mp4" descr="Introducing the BBC microbit - BBC Make It Digit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72801" y="1260150"/>
            <a:ext cx="12859198" cy="72333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0889999"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micro-bit-sheet.png" descr="micro-bit-sheet.png"/>
          <p:cNvPicPr>
            <a:picLocks noChangeAspect="1"/>
          </p:cNvPicPr>
          <p:nvPr/>
        </p:nvPicPr>
        <p:blipFill>
          <a:blip r:embed="rId3">
            <a:extLst/>
          </a:blip>
          <a:stretch>
            <a:fillRect/>
          </a:stretch>
        </p:blipFill>
        <p:spPr>
          <a:xfrm>
            <a:off x="-476601" y="953354"/>
            <a:ext cx="13859933" cy="779176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A “Real” Machine"/>
          <p:cNvSpPr txBox="1"/>
          <p:nvPr>
            <p:ph type="title"/>
          </p:nvPr>
        </p:nvSpPr>
        <p:spPr>
          <a:prstGeom prst="rect">
            <a:avLst/>
          </a:prstGeom>
        </p:spPr>
        <p:txBody>
          <a:bodyPr/>
          <a:lstStyle/>
          <a:p>
            <a:pPr/>
            <a:r>
              <a:t>A “Real” Machine</a:t>
            </a:r>
          </a:p>
        </p:txBody>
      </p:sp>
      <p:sp>
        <p:nvSpPr>
          <p:cNvPr id="200" name="Tiny computer…"/>
          <p:cNvSpPr txBox="1"/>
          <p:nvPr>
            <p:ph type="body" idx="1"/>
          </p:nvPr>
        </p:nvSpPr>
        <p:spPr>
          <a:xfrm>
            <a:off x="952500" y="2609850"/>
            <a:ext cx="11099800" cy="6286500"/>
          </a:xfrm>
          <a:prstGeom prst="rect">
            <a:avLst/>
          </a:prstGeom>
        </p:spPr>
        <p:txBody>
          <a:bodyPr/>
          <a:lstStyle/>
          <a:p>
            <a:pPr/>
            <a:r>
              <a:t>Tiny computer </a:t>
            </a:r>
          </a:p>
          <a:p>
            <a:pPr/>
            <a:r>
              <a:t>Cheap &amp; Robust</a:t>
            </a:r>
          </a:p>
          <a:p>
            <a:pPr/>
            <a:r>
              <a:t>Choice of programming languages</a:t>
            </a:r>
          </a:p>
          <a:p>
            <a:pPr/>
            <a:r>
              <a:t>USB or battery powered</a:t>
            </a:r>
          </a:p>
          <a:p>
            <a:pPr/>
            <a:r>
              <a:t>Easy to get started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2">
            <a:extLst/>
          </a:blip>
          <a:stretch>
            <a:fillRect/>
          </a:stretch>
        </p:blipFill>
        <p:spPr>
          <a:xfrm>
            <a:off x="8493890" y="-337337"/>
            <a:ext cx="4882476" cy="7323714"/>
          </a:xfrm>
          <a:prstGeom prst="rect">
            <a:avLst/>
          </a:prstGeom>
          <a:ln w="12700">
            <a:miter lim="400000"/>
          </a:ln>
        </p:spPr>
      </p:pic>
      <p:sp>
        <p:nvSpPr>
          <p:cNvPr id="203" name="Simple &amp;…"/>
          <p:cNvSpPr txBox="1"/>
          <p:nvPr>
            <p:ph type="title"/>
          </p:nvPr>
        </p:nvSpPr>
        <p:spPr>
          <a:xfrm>
            <a:off x="952500" y="444500"/>
            <a:ext cx="11099800" cy="8375711"/>
          </a:xfrm>
          <a:prstGeom prst="rect">
            <a:avLst/>
          </a:prstGeom>
        </p:spPr>
        <p:txBody>
          <a:bodyPr/>
          <a:lstStyle/>
          <a:p>
            <a:pPr algn="l">
              <a:defRPr sz="14400"/>
            </a:pPr>
            <a:r>
              <a:t>Simple &amp;</a:t>
            </a:r>
          </a:p>
          <a:p>
            <a:pPr algn="l">
              <a:defRPr sz="14400"/>
            </a:pPr>
            <a:r>
              <a:t>Creative &amp;</a:t>
            </a:r>
          </a:p>
          <a:p>
            <a:pPr algn="l">
              <a:defRPr sz="14400"/>
            </a:pPr>
            <a:r>
              <a:t>Complicated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32" name="if you could make anything…"/>
          <p:cNvSpPr txBox="1"/>
          <p:nvPr>
            <p:ph type="ctrTitle"/>
          </p:nvPr>
        </p:nvSpPr>
        <p:spPr>
          <a:xfrm>
            <a:off x="1149470" y="958912"/>
            <a:ext cx="10705860" cy="7835776"/>
          </a:xfrm>
          <a:prstGeom prst="rect">
            <a:avLst/>
          </a:prstGeom>
        </p:spPr>
        <p:txBody>
          <a:bodyPr/>
          <a:lstStyle/>
          <a:p>
            <a:pPr algn="l" defTabSz="549148">
              <a:defRPr sz="16920">
                <a:solidFill>
                  <a:srgbClr val="FF0063"/>
                </a:solidFill>
                <a:latin typeface="Yanone Kaffeesatz"/>
                <a:ea typeface="Yanone Kaffeesatz"/>
                <a:cs typeface="Yanone Kaffeesatz"/>
                <a:sym typeface="Yanone Kaffeesatz"/>
              </a:defRPr>
            </a:pPr>
            <a:r>
              <a:rPr>
                <a:solidFill>
                  <a:srgbClr val="919191"/>
                </a:solidFill>
              </a:rPr>
              <a:t>if</a:t>
            </a:r>
            <a:r>
              <a:t> you </a:t>
            </a:r>
            <a:r>
              <a:rPr>
                <a:solidFill>
                  <a:srgbClr val="919191"/>
                </a:solidFill>
              </a:rPr>
              <a:t>could</a:t>
            </a:r>
            <a:r>
              <a:t> </a:t>
            </a:r>
            <a:r>
              <a:rPr>
                <a:solidFill>
                  <a:srgbClr val="919191"/>
                </a:solidFill>
              </a:rPr>
              <a:t>make</a:t>
            </a:r>
            <a:r>
              <a:t> anything…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5F8FA"/>
        </a:solidFill>
      </p:bgPr>
    </p:bg>
    <p:spTree>
      <p:nvGrpSpPr>
        <p:cNvPr id="1" name=""/>
        <p:cNvGrpSpPr/>
        <p:nvPr/>
      </p:nvGrpSpPr>
      <p:grpSpPr>
        <a:xfrm>
          <a:off x="0" y="0"/>
          <a:ext cx="0" cy="0"/>
          <a:chOff x="0" y="0"/>
          <a:chExt cx="0" cy="0"/>
        </a:xfrm>
      </p:grpSpPr>
      <p:sp>
        <p:nvSpPr>
          <p:cNvPr id="205" name="“Computer science is no more about computers than astronomy is about telescopes.&quot;…"/>
          <p:cNvSpPr txBox="1"/>
          <p:nvPr>
            <p:ph type="title"/>
          </p:nvPr>
        </p:nvSpPr>
        <p:spPr>
          <a:xfrm>
            <a:off x="1063674" y="1526381"/>
            <a:ext cx="10877452" cy="6700838"/>
          </a:xfrm>
          <a:prstGeom prst="rect">
            <a:avLst/>
          </a:prstGeom>
        </p:spPr>
        <p:txBody>
          <a:bodyPr/>
          <a:lstStyle/>
          <a:p>
            <a:pPr algn="l" defTabSz="370331">
              <a:lnSpc>
                <a:spcPts val="10600"/>
              </a:lnSpc>
              <a:defRPr sz="7776">
                <a:solidFill>
                  <a:srgbClr val="14171A"/>
                </a:solidFill>
                <a:latin typeface="Helvetica Neue"/>
                <a:ea typeface="Helvetica Neue"/>
                <a:cs typeface="Helvetica Neue"/>
                <a:sym typeface="Helvetica Neue"/>
              </a:defRPr>
            </a:pPr>
            <a:r>
              <a:t>“</a:t>
            </a:r>
            <a:r>
              <a:rPr b="1"/>
              <a:t>Computer</a:t>
            </a:r>
            <a:r>
              <a:t> </a:t>
            </a:r>
            <a:r>
              <a:rPr b="1"/>
              <a:t>science</a:t>
            </a:r>
            <a:r>
              <a:t> is no more about </a:t>
            </a:r>
            <a:r>
              <a:rPr b="1"/>
              <a:t>computers</a:t>
            </a:r>
            <a:r>
              <a:t> than </a:t>
            </a:r>
            <a:r>
              <a:rPr b="1"/>
              <a:t>astronomy</a:t>
            </a:r>
            <a:r>
              <a:t> is about </a:t>
            </a:r>
            <a:r>
              <a:rPr b="1"/>
              <a:t>telescopes</a:t>
            </a:r>
            <a:r>
              <a:t>." </a:t>
            </a:r>
          </a:p>
          <a:p>
            <a:pPr algn="r" defTabSz="370331">
              <a:lnSpc>
                <a:spcPts val="5900"/>
              </a:lnSpc>
              <a:defRPr sz="3888">
                <a:solidFill>
                  <a:srgbClr val="14171A"/>
                </a:solidFill>
                <a:latin typeface="Helvetica Neue"/>
                <a:ea typeface="Helvetica Neue"/>
                <a:cs typeface="Helvetica Neue"/>
                <a:sym typeface="Helvetica Neue"/>
              </a:defRPr>
            </a:pPr>
            <a:r>
              <a:t>– Edsger Dijkstra</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7" name="Image" descr="Image"/>
          <p:cNvPicPr>
            <a:picLocks noChangeAspect="1"/>
          </p:cNvPicPr>
          <p:nvPr/>
        </p:nvPicPr>
        <p:blipFill>
          <a:blip r:embed="rId3">
            <a:extLst/>
          </a:blip>
          <a:stretch>
            <a:fillRect/>
          </a:stretch>
        </p:blipFill>
        <p:spPr>
          <a:xfrm>
            <a:off x="5024011" y="-1"/>
            <a:ext cx="8051942" cy="97536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alphaModFix amt="88553"/>
            <a:extLst/>
          </a:blip>
          <a:stretch>
            <a:fillRect/>
          </a:stretch>
        </p:blipFill>
        <p:spPr>
          <a:xfrm>
            <a:off x="2427" y="-1"/>
            <a:ext cx="15605760" cy="9753601"/>
          </a:xfrm>
          <a:prstGeom prst="rect">
            <a:avLst/>
          </a:prstGeom>
          <a:ln w="12700">
            <a:miter lim="400000"/>
          </a:ln>
        </p:spPr>
      </p:pic>
      <p:sp>
        <p:nvSpPr>
          <p:cNvPr id="212" name="More powerful than…"/>
          <p:cNvSpPr txBox="1"/>
          <p:nvPr>
            <p:ph type="body" idx="1"/>
          </p:nvPr>
        </p:nvSpPr>
        <p:spPr>
          <a:xfrm>
            <a:off x="952500" y="638222"/>
            <a:ext cx="11099800" cy="6286501"/>
          </a:xfrm>
          <a:prstGeom prst="rect">
            <a:avLst/>
          </a:prstGeom>
        </p:spPr>
        <p:txBody>
          <a:bodyPr/>
          <a:lstStyle/>
          <a:p>
            <a:pPr marL="0" indent="0">
              <a:buSzTx/>
              <a:buNone/>
              <a:defRPr sz="6400">
                <a:solidFill>
                  <a:srgbClr val="FF0063"/>
                </a:solidFill>
              </a:defRPr>
            </a:pPr>
            <a:r>
              <a:t>More </a:t>
            </a:r>
            <a:r>
              <a:rPr b="1">
                <a:latin typeface="Helvetica"/>
                <a:ea typeface="Helvetica"/>
                <a:cs typeface="Helvetica"/>
                <a:sym typeface="Helvetica"/>
              </a:rPr>
              <a:t>powerful</a:t>
            </a:r>
            <a:r>
              <a:t> than </a:t>
            </a:r>
          </a:p>
          <a:p>
            <a:pPr marL="0" indent="0">
              <a:buSzTx/>
              <a:buNone/>
              <a:defRPr sz="6400">
                <a:solidFill>
                  <a:srgbClr val="FF0063"/>
                </a:solidFill>
              </a:defRPr>
            </a:pPr>
            <a:r>
              <a:t>the Apollo 11 </a:t>
            </a:r>
          </a:p>
          <a:p>
            <a:pPr marL="0" indent="0">
              <a:buSzTx/>
              <a:buNone/>
              <a:defRPr sz="6400">
                <a:solidFill>
                  <a:srgbClr val="FF0063"/>
                </a:solidFill>
              </a:defRPr>
            </a:pPr>
            <a:r>
              <a:t>computers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alphaModFix amt="50498"/>
            <a:extLst/>
          </a:blip>
          <a:stretch>
            <a:fillRect/>
          </a:stretch>
        </p:blipFill>
        <p:spPr>
          <a:xfrm>
            <a:off x="5024011" y="-1"/>
            <a:ext cx="8051942" cy="9753601"/>
          </a:xfrm>
          <a:prstGeom prst="rect">
            <a:avLst/>
          </a:prstGeom>
          <a:ln w="12700">
            <a:miter lim="400000"/>
          </a:ln>
        </p:spPr>
      </p:pic>
      <p:sp>
        <p:nvSpPr>
          <p:cNvPr id="215" name="Accelerometer…"/>
          <p:cNvSpPr txBox="1"/>
          <p:nvPr>
            <p:ph type="body" idx="1"/>
          </p:nvPr>
        </p:nvSpPr>
        <p:spPr>
          <a:xfrm>
            <a:off x="952500" y="1123476"/>
            <a:ext cx="11099800" cy="6286501"/>
          </a:xfrm>
          <a:prstGeom prst="rect">
            <a:avLst/>
          </a:prstGeom>
        </p:spPr>
        <p:txBody>
          <a:bodyPr/>
          <a:lstStyle/>
          <a:p>
            <a:pPr/>
            <a:r>
              <a:t>Accelerometer</a:t>
            </a:r>
          </a:p>
          <a:p>
            <a:pPr/>
            <a:r>
              <a:t>Display</a:t>
            </a:r>
          </a:p>
          <a:p>
            <a:pPr/>
            <a:r>
              <a:t>Digital IO</a:t>
            </a:r>
          </a:p>
          <a:p>
            <a:pPr/>
            <a:r>
              <a:t>Buttons</a:t>
            </a:r>
          </a:p>
          <a:p>
            <a:pPr/>
            <a:r>
              <a:t>Radio</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17" name="python?"/>
          <p:cNvSpPr txBox="1"/>
          <p:nvPr>
            <p:ph type="ctrTitle"/>
          </p:nvPr>
        </p:nvSpPr>
        <p:spPr>
          <a:xfrm>
            <a:off x="1270000" y="3326736"/>
            <a:ext cx="10464800" cy="3100128"/>
          </a:xfrm>
          <a:prstGeom prst="rect">
            <a:avLst/>
          </a:prstGeom>
        </p:spPr>
        <p:txBody>
          <a:bodyPr/>
          <a:lstStyle>
            <a:lvl1pPr>
              <a:defRPr sz="18000">
                <a:solidFill>
                  <a:srgbClr val="FF0063"/>
                </a:solidFill>
                <a:latin typeface="Yanone Kaffeesatz"/>
                <a:ea typeface="Yanone Kaffeesatz"/>
                <a:cs typeface="Yanone Kaffeesatz"/>
                <a:sym typeface="Yanone Kaffeesatz"/>
              </a:defRPr>
            </a:lvl1pPr>
          </a:lstStyle>
          <a:p>
            <a:pPr/>
            <a:r>
              <a:t>python?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21" name="Title"/>
          <p:cNvSpPr txBox="1"/>
          <p:nvPr>
            <p:ph type="title"/>
          </p:nvPr>
        </p:nvSpPr>
        <p:spPr>
          <a:prstGeom prst="rect">
            <a:avLst/>
          </a:prstGeom>
        </p:spPr>
        <p:txBody>
          <a:bodyPr/>
          <a:lstStyle/>
          <a:p>
            <a:pPr/>
          </a:p>
        </p:txBody>
      </p:sp>
      <p:sp>
        <p:nvSpPr>
          <p:cNvPr id="222" name="Body"/>
          <p:cNvSpPr txBox="1"/>
          <p:nvPr>
            <p:ph type="body" idx="1"/>
          </p:nvPr>
        </p:nvSpPr>
        <p:spPr>
          <a:prstGeom prst="rect">
            <a:avLst/>
          </a:prstGeom>
        </p:spPr>
        <p:txBody>
          <a:bodyPr/>
          <a:lstStyle/>
          <a:p>
            <a:pPr/>
          </a:p>
        </p:txBody>
      </p:sp>
      <p:pic>
        <p:nvPicPr>
          <p:cNvPr id="223" name="Image" descr="Image"/>
          <p:cNvPicPr>
            <a:picLocks noChangeAspect="1"/>
          </p:cNvPicPr>
          <p:nvPr/>
        </p:nvPicPr>
        <p:blipFill>
          <a:blip r:embed="rId2">
            <a:extLst/>
          </a:blip>
          <a:stretch>
            <a:fillRect/>
          </a:stretch>
        </p:blipFill>
        <p:spPr>
          <a:xfrm>
            <a:off x="-5042320" y="-21019"/>
            <a:ext cx="18867734" cy="979563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2">
            <a:alphaModFix amt="50312"/>
            <a:extLst/>
          </a:blip>
          <a:stretch>
            <a:fillRect/>
          </a:stretch>
        </p:blipFill>
        <p:spPr>
          <a:xfrm>
            <a:off x="-5042320" y="-21019"/>
            <a:ext cx="18867734" cy="9795638"/>
          </a:xfrm>
          <a:prstGeom prst="rect">
            <a:avLst/>
          </a:prstGeom>
          <a:ln w="12700">
            <a:miter lim="400000"/>
          </a:ln>
        </p:spPr>
      </p:pic>
      <p:pic>
        <p:nvPicPr>
          <p:cNvPr id="226" name="Image" descr="Image"/>
          <p:cNvPicPr>
            <a:picLocks noChangeAspect="1"/>
          </p:cNvPicPr>
          <p:nvPr/>
        </p:nvPicPr>
        <p:blipFill>
          <a:blip r:embed="rId3">
            <a:extLst/>
          </a:blip>
          <a:stretch>
            <a:fillRect/>
          </a:stretch>
        </p:blipFill>
        <p:spPr>
          <a:xfrm>
            <a:off x="3068992" y="1443392"/>
            <a:ext cx="6866816" cy="686681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extLst/>
          </a:blip>
          <a:stretch>
            <a:fillRect/>
          </a:stretch>
        </p:blipFill>
        <p:spPr>
          <a:xfrm>
            <a:off x="3068992" y="1443392"/>
            <a:ext cx="6866816" cy="6866816"/>
          </a:xfrm>
          <a:prstGeom prst="rect">
            <a:avLst/>
          </a:prstGeom>
          <a:ln w="12700">
            <a:miter lim="400000"/>
          </a:ln>
        </p:spPr>
      </p:pic>
      <p:sp>
        <p:nvSpPr>
          <p:cNvPr id="229" name="Beginner friendly…"/>
          <p:cNvSpPr txBox="1"/>
          <p:nvPr/>
        </p:nvSpPr>
        <p:spPr>
          <a:xfrm>
            <a:off x="749998" y="6861519"/>
            <a:ext cx="4166566" cy="283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Beginner friendly</a:t>
            </a:r>
          </a:p>
          <a:p>
            <a:pPr marL="444500" indent="-444500" algn="l">
              <a:buSzPct val="75000"/>
              <a:buChar char="•"/>
            </a:pPr>
            <a:r>
              <a:t>Text-based</a:t>
            </a:r>
          </a:p>
          <a:p>
            <a:pPr marL="444500" indent="-444500" algn="l">
              <a:buSzPct val="75000"/>
              <a:buChar char="•"/>
            </a:pPr>
            <a:r>
              <a:t>Simple syntax</a:t>
            </a:r>
          </a:p>
          <a:p>
            <a:pPr marL="444500" indent="-444500" algn="l">
              <a:buSzPct val="75000"/>
              <a:buChar char="•"/>
            </a:pPr>
            <a:r>
              <a:t>Interpreted</a:t>
            </a:r>
          </a:p>
        </p:txBody>
      </p:sp>
      <p:sp>
        <p:nvSpPr>
          <p:cNvPr id="230" name="python"/>
          <p:cNvSpPr txBox="1"/>
          <p:nvPr>
            <p:ph type="title"/>
          </p:nvPr>
        </p:nvSpPr>
        <p:spPr>
          <a:xfrm>
            <a:off x="1270000" y="-213922"/>
            <a:ext cx="10464800" cy="2341928"/>
          </a:xfrm>
          <a:prstGeom prst="rect">
            <a:avLst/>
          </a:prstGeom>
        </p:spPr>
        <p:txBody>
          <a:bodyPr anchor="b"/>
          <a:lstStyle>
            <a:lvl1pPr algn="r" defTabSz="473201">
              <a:defRPr sz="14580">
                <a:solidFill>
                  <a:srgbClr val="FF0063"/>
                </a:solidFill>
                <a:latin typeface="Yanone Kaffeesatz"/>
                <a:ea typeface="Yanone Kaffeesatz"/>
                <a:cs typeface="Yanone Kaffeesatz"/>
                <a:sym typeface="Yanone Kaffeesatz"/>
              </a:defRPr>
            </a:lvl1pPr>
          </a:lstStyle>
          <a:p>
            <a:pPr/>
            <a:r>
              <a:t>    python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2" name="Image" descr="Image"/>
          <p:cNvPicPr>
            <a:picLocks noChangeAspect="1"/>
          </p:cNvPicPr>
          <p:nvPr/>
        </p:nvPicPr>
        <p:blipFill>
          <a:blip r:embed="rId2">
            <a:extLst/>
          </a:blip>
          <a:stretch>
            <a:fillRect/>
          </a:stretch>
        </p:blipFill>
        <p:spPr>
          <a:xfrm>
            <a:off x="3068992" y="1443392"/>
            <a:ext cx="6866816" cy="6866816"/>
          </a:xfrm>
          <a:prstGeom prst="rect">
            <a:avLst/>
          </a:prstGeom>
          <a:ln w="12700">
            <a:miter lim="400000"/>
          </a:ln>
        </p:spPr>
      </p:pic>
      <p:sp>
        <p:nvSpPr>
          <p:cNvPr id="233" name="Lighter…"/>
          <p:cNvSpPr txBox="1"/>
          <p:nvPr/>
        </p:nvSpPr>
        <p:spPr>
          <a:xfrm>
            <a:off x="749998" y="6945478"/>
            <a:ext cx="606394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Lighter</a:t>
            </a:r>
          </a:p>
          <a:p>
            <a:pPr marL="444500" indent="-444500" algn="l">
              <a:buSzPct val="75000"/>
              <a:buChar char="•"/>
            </a:pPr>
            <a:r>
              <a:t>Lower memory</a:t>
            </a:r>
          </a:p>
          <a:p>
            <a:pPr marL="444500" indent="-444500" algn="l">
              <a:buSzPct val="75000"/>
              <a:buChar char="•"/>
            </a:pPr>
            <a:r>
              <a:t>micro:bit-specific functions</a:t>
            </a:r>
          </a:p>
        </p:txBody>
      </p:sp>
      <p:sp>
        <p:nvSpPr>
          <p:cNvPr id="234" name="micro python"/>
          <p:cNvSpPr txBox="1"/>
          <p:nvPr>
            <p:ph type="title"/>
          </p:nvPr>
        </p:nvSpPr>
        <p:spPr>
          <a:xfrm>
            <a:off x="1270000" y="-894971"/>
            <a:ext cx="10464800" cy="3100127"/>
          </a:xfrm>
          <a:prstGeom prst="rect">
            <a:avLst/>
          </a:prstGeom>
        </p:spPr>
        <p:txBody>
          <a:bodyPr anchor="b"/>
          <a:lstStyle>
            <a:lvl1pPr>
              <a:defRPr sz="18000">
                <a:solidFill>
                  <a:srgbClr val="FF0063"/>
                </a:solidFill>
                <a:latin typeface="Yanone Kaffeesatz"/>
                <a:ea typeface="Yanone Kaffeesatz"/>
                <a:cs typeface="Yanone Kaffeesatz"/>
                <a:sym typeface="Yanone Kaffeesatz"/>
              </a:defRPr>
            </a:lvl1pPr>
          </a:lstStyle>
          <a:p>
            <a:pPr/>
            <a:r>
              <a:t>micro python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6" name="Image" descr="Image"/>
          <p:cNvPicPr>
            <a:picLocks noChangeAspect="1"/>
          </p:cNvPicPr>
          <p:nvPr/>
        </p:nvPicPr>
        <p:blipFill>
          <a:blip r:embed="rId2">
            <a:extLst/>
          </a:blip>
          <a:stretch>
            <a:fillRect/>
          </a:stretch>
        </p:blipFill>
        <p:spPr>
          <a:xfrm>
            <a:off x="3068992" y="1443392"/>
            <a:ext cx="6866816" cy="6866816"/>
          </a:xfrm>
          <a:prstGeom prst="rect">
            <a:avLst/>
          </a:prstGeom>
          <a:ln w="12700">
            <a:miter lim="400000"/>
          </a:ln>
        </p:spPr>
      </p:pic>
      <p:sp>
        <p:nvSpPr>
          <p:cNvPr id="237" name="Punctuation…"/>
          <p:cNvSpPr txBox="1"/>
          <p:nvPr/>
        </p:nvSpPr>
        <p:spPr>
          <a:xfrm>
            <a:off x="749998" y="6672428"/>
            <a:ext cx="3100376"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Punctuation</a:t>
            </a:r>
          </a:p>
          <a:p>
            <a:pPr marL="444500" indent="-444500" algn="l">
              <a:buSzPct val="75000"/>
              <a:buChar char="•"/>
            </a:pPr>
            <a:r>
              <a:t>Indenting</a:t>
            </a:r>
          </a:p>
          <a:p>
            <a:pPr marL="444500" indent="-444500" algn="l">
              <a:buSzPct val="75000"/>
              <a:buChar char="•"/>
            </a:pPr>
            <a:r>
              <a:t>Spacing</a:t>
            </a:r>
          </a:p>
          <a:p>
            <a:pPr marL="444500" indent="-444500" algn="l">
              <a:buSzPct val="75000"/>
              <a:buChar char="•"/>
            </a:pPr>
            <a:r>
              <a:t>Spelling</a:t>
            </a:r>
          </a:p>
        </p:txBody>
      </p:sp>
      <p:sp>
        <p:nvSpPr>
          <p:cNvPr id="238" name="micro punctuation"/>
          <p:cNvSpPr txBox="1"/>
          <p:nvPr>
            <p:ph type="title"/>
          </p:nvPr>
        </p:nvSpPr>
        <p:spPr>
          <a:xfrm>
            <a:off x="1270000" y="-894971"/>
            <a:ext cx="10464800" cy="3100127"/>
          </a:xfrm>
          <a:prstGeom prst="rect">
            <a:avLst/>
          </a:prstGeom>
        </p:spPr>
        <p:txBody>
          <a:bodyPr anchor="b"/>
          <a:lstStyle>
            <a:lvl1pPr defTabSz="473201">
              <a:defRPr sz="14580">
                <a:solidFill>
                  <a:srgbClr val="FF0063"/>
                </a:solidFill>
                <a:latin typeface="Yanone Kaffeesatz"/>
                <a:ea typeface="Yanone Kaffeesatz"/>
                <a:cs typeface="Yanone Kaffeesatz"/>
                <a:sym typeface="Yanone Kaffeesatz"/>
              </a:defRPr>
            </a:lvl1pPr>
          </a:lstStyle>
          <a:p>
            <a:pPr/>
            <a:r>
              <a:t>micro punctuation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36" name="what would you make?"/>
          <p:cNvSpPr txBox="1"/>
          <p:nvPr>
            <p:ph type="ctrTitle"/>
          </p:nvPr>
        </p:nvSpPr>
        <p:spPr>
          <a:xfrm>
            <a:off x="1270000" y="850720"/>
            <a:ext cx="10705859" cy="7835776"/>
          </a:xfrm>
          <a:prstGeom prst="rect">
            <a:avLst/>
          </a:prstGeom>
        </p:spPr>
        <p:txBody>
          <a:bodyPr/>
          <a:lstStyle/>
          <a:p>
            <a:pPr algn="l">
              <a:defRPr sz="18000">
                <a:solidFill>
                  <a:srgbClr val="FF0063"/>
                </a:solidFill>
                <a:latin typeface="Yanone Kaffeesatz"/>
                <a:ea typeface="Yanone Kaffeesatz"/>
                <a:cs typeface="Yanone Kaffeesatz"/>
                <a:sym typeface="Yanone Kaffeesatz"/>
              </a:defRPr>
            </a:pPr>
            <a:r>
              <a:t>what </a:t>
            </a:r>
            <a:r>
              <a:rPr>
                <a:solidFill>
                  <a:srgbClr val="919191"/>
                </a:solidFill>
              </a:rPr>
              <a:t>would</a:t>
            </a:r>
            <a:r>
              <a:t> </a:t>
            </a:r>
            <a:r>
              <a:rPr>
                <a:solidFill>
                  <a:srgbClr val="919191"/>
                </a:solidFill>
              </a:rPr>
              <a:t>you</a:t>
            </a:r>
            <a:r>
              <a:t> </a:t>
            </a:r>
            <a:r>
              <a:rPr>
                <a:solidFill>
                  <a:srgbClr val="919191"/>
                </a:solidFill>
              </a:rPr>
              <a:t>make?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http://codewith.mu"/>
          <p:cNvSpPr txBox="1"/>
          <p:nvPr/>
        </p:nvSpPr>
        <p:spPr>
          <a:xfrm>
            <a:off x="2922098" y="4318000"/>
            <a:ext cx="7160604"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700" u="sng">
                <a:hlinkClick r:id="rId3" invalidUrl="" action="" tgtFrame="" tooltip="" history="1" highlightClick="0" endSnd="0"/>
              </a:defRPr>
            </a:lvl1pPr>
          </a:lstStyle>
          <a:p>
            <a:pPr>
              <a:defRPr u="none"/>
            </a:pPr>
            <a:r>
              <a:rPr u="sng">
                <a:hlinkClick r:id="rId3" invalidUrl="" action="" tgtFrame="" tooltip="" history="1" highlightClick="0" endSnd="0"/>
              </a:rPr>
              <a:t>http://codewith.mu</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Title"/>
          <p:cNvSpPr txBox="1"/>
          <p:nvPr>
            <p:ph type="title"/>
          </p:nvPr>
        </p:nvSpPr>
        <p:spPr>
          <a:prstGeom prst="rect">
            <a:avLst/>
          </a:prstGeom>
        </p:spPr>
        <p:txBody>
          <a:bodyPr/>
          <a:lstStyle/>
          <a:p>
            <a:pPr/>
          </a:p>
        </p:txBody>
      </p:sp>
      <p:sp>
        <p:nvSpPr>
          <p:cNvPr id="245" name="Body"/>
          <p:cNvSpPr txBox="1"/>
          <p:nvPr>
            <p:ph type="body" idx="1"/>
          </p:nvPr>
        </p:nvSpPr>
        <p:spPr>
          <a:prstGeom prst="rect">
            <a:avLst/>
          </a:prstGeom>
        </p:spPr>
        <p:txBody>
          <a:bodyPr/>
          <a:lstStyle/>
          <a:p>
            <a:pPr/>
          </a:p>
        </p:txBody>
      </p:sp>
      <p:pic>
        <p:nvPicPr>
          <p:cNvPr id="246" name="mu-editor.png" descr="mu-editor.png"/>
          <p:cNvPicPr>
            <a:picLocks noChangeAspect="1"/>
          </p:cNvPicPr>
          <p:nvPr/>
        </p:nvPicPr>
        <p:blipFill>
          <a:blip r:embed="rId3">
            <a:extLst/>
          </a:blip>
          <a:stretch>
            <a:fillRect/>
          </a:stretch>
        </p:blipFill>
        <p:spPr>
          <a:xfrm>
            <a:off x="469900" y="174776"/>
            <a:ext cx="12065000" cy="940404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micro:bit &amp; python"/>
          <p:cNvSpPr txBox="1"/>
          <p:nvPr>
            <p:ph type="title"/>
          </p:nvPr>
        </p:nvSpPr>
        <p:spPr>
          <a:prstGeom prst="rect">
            <a:avLst/>
          </a:prstGeom>
        </p:spPr>
        <p:txBody>
          <a:bodyPr/>
          <a:lstStyle/>
          <a:p>
            <a:pPr/>
            <a:r>
              <a:t>micro:bit &amp; python</a:t>
            </a:r>
          </a:p>
        </p:txBody>
      </p:sp>
      <p:sp>
        <p:nvSpPr>
          <p:cNvPr id="251" name="Dedicated processing…"/>
          <p:cNvSpPr txBox="1"/>
          <p:nvPr>
            <p:ph type="body" idx="1"/>
          </p:nvPr>
        </p:nvSpPr>
        <p:spPr>
          <a:prstGeom prst="rect">
            <a:avLst/>
          </a:prstGeom>
        </p:spPr>
        <p:txBody>
          <a:bodyPr/>
          <a:lstStyle/>
          <a:p>
            <a:pPr/>
            <a:r>
              <a:t>Dedicated processing</a:t>
            </a:r>
          </a:p>
          <a:p>
            <a:pPr/>
            <a:r>
              <a:t>Runs one program at a time - </a:t>
            </a:r>
            <a:r>
              <a:rPr b="1">
                <a:latin typeface="Helvetica"/>
                <a:ea typeface="Helvetica"/>
                <a:cs typeface="Helvetica"/>
                <a:sym typeface="Helvetica"/>
              </a:rPr>
              <a:t>yours</a:t>
            </a:r>
          </a:p>
          <a:p>
            <a:pPr/>
            <a:r>
              <a:t>Runs code (mostly) top to bottom</a:t>
            </a:r>
          </a:p>
          <a:p>
            <a:pPr/>
            <a:r>
              <a:t>Does </a:t>
            </a:r>
            <a:r>
              <a:rPr b="1">
                <a:latin typeface="Helvetica"/>
                <a:ea typeface="Helvetica"/>
                <a:cs typeface="Helvetica"/>
                <a:sym typeface="Helvetica"/>
              </a:rPr>
              <a:t>what</a:t>
            </a:r>
            <a:r>
              <a:t> you say, not what you </a:t>
            </a:r>
            <a:r>
              <a:rPr b="1">
                <a:latin typeface="Helvetica"/>
                <a:ea typeface="Helvetica"/>
                <a:cs typeface="Helvetica"/>
                <a:sym typeface="Helvetica"/>
              </a:rPr>
              <a:t>think</a:t>
            </a:r>
            <a:r>
              <a:t> you said</a:t>
            </a:r>
          </a:p>
          <a:p>
            <a:pPr/>
            <a:r>
              <a:t>Easy (easier) to reason about</a:t>
            </a:r>
          </a:p>
          <a:p>
            <a:pPr/>
            <a:r>
              <a:t>Easier to debug </a:t>
            </a:r>
            <a:r>
              <a:rPr b="1">
                <a:latin typeface="Helvetica"/>
                <a:ea typeface="Helvetica"/>
                <a:cs typeface="Helvetica"/>
                <a:sym typeface="Helvetica"/>
              </a:rPr>
              <a:t>when</a:t>
            </a:r>
            <a:r>
              <a:t> things go wrong</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3" name="columbo.jpg" descr="columbo.jpg"/>
          <p:cNvPicPr>
            <a:picLocks noChangeAspect="1"/>
          </p:cNvPicPr>
          <p:nvPr/>
        </p:nvPicPr>
        <p:blipFill>
          <a:blip r:embed="rId3">
            <a:alphaModFix amt="30000"/>
            <a:extLst/>
          </a:blip>
          <a:stretch>
            <a:fillRect/>
          </a:stretch>
        </p:blipFill>
        <p:spPr>
          <a:xfrm>
            <a:off x="-78207" y="-52304"/>
            <a:ext cx="13161214" cy="9858208"/>
          </a:xfrm>
          <a:prstGeom prst="rect">
            <a:avLst/>
          </a:prstGeom>
          <a:ln w="12700">
            <a:miter lim="400000"/>
          </a:ln>
        </p:spPr>
      </p:pic>
      <p:sp>
        <p:nvSpPr>
          <p:cNvPr id="254" name="Errors"/>
          <p:cNvSpPr txBox="1"/>
          <p:nvPr>
            <p:ph type="title"/>
          </p:nvPr>
        </p:nvSpPr>
        <p:spPr>
          <a:prstGeom prst="rect">
            <a:avLst/>
          </a:prstGeom>
        </p:spPr>
        <p:txBody>
          <a:bodyPr/>
          <a:lstStyle/>
          <a:p>
            <a:pPr/>
            <a:r>
              <a:t>Errors</a:t>
            </a:r>
          </a:p>
        </p:txBody>
      </p:sp>
      <p:sp>
        <p:nvSpPr>
          <p:cNvPr id="255" name="Python is interpreted…"/>
          <p:cNvSpPr txBox="1"/>
          <p:nvPr>
            <p:ph type="body" idx="1"/>
          </p:nvPr>
        </p:nvSpPr>
        <p:spPr>
          <a:xfrm>
            <a:off x="952500" y="2751080"/>
            <a:ext cx="11306317" cy="6346087"/>
          </a:xfrm>
          <a:prstGeom prst="rect">
            <a:avLst/>
          </a:prstGeom>
        </p:spPr>
        <p:txBody>
          <a:bodyPr/>
          <a:lstStyle/>
          <a:p>
            <a:pPr/>
            <a:r>
              <a:t>Python is </a:t>
            </a:r>
            <a:r>
              <a:rPr b="1">
                <a:latin typeface="Helvetica"/>
                <a:ea typeface="Helvetica"/>
                <a:cs typeface="Helvetica"/>
                <a:sym typeface="Helvetica"/>
              </a:rPr>
              <a:t>interpreted</a:t>
            </a:r>
            <a:endParaRPr b="1">
              <a:latin typeface="Helvetica"/>
              <a:ea typeface="Helvetica"/>
              <a:cs typeface="Helvetica"/>
              <a:sym typeface="Helvetica"/>
            </a:endParaRPr>
          </a:p>
          <a:p>
            <a:pPr/>
            <a:r>
              <a:t>Errors shown one by one</a:t>
            </a:r>
          </a:p>
          <a:p>
            <a:pPr/>
            <a:r>
              <a:t>Errors will scroll across the screen</a:t>
            </a:r>
          </a:p>
          <a:p>
            <a:pPr/>
            <a:r>
              <a:t>(Can be) hard to read on device</a:t>
            </a:r>
          </a:p>
          <a:p>
            <a:pPr/>
            <a:r>
              <a:t>Write them down (if you can)</a:t>
            </a:r>
          </a:p>
          <a:p>
            <a:pPr/>
            <a:r>
              <a:t>Use the </a:t>
            </a:r>
            <a:r>
              <a:rPr b="1">
                <a:latin typeface="Helvetica"/>
                <a:ea typeface="Helvetica"/>
                <a:cs typeface="Helvetica"/>
                <a:sym typeface="Helvetica"/>
              </a:rPr>
              <a:t>Reset</a:t>
            </a:r>
            <a:r>
              <a:t> button on the back</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59" name="Title"/>
          <p:cNvSpPr txBox="1"/>
          <p:nvPr>
            <p:ph type="title"/>
          </p:nvPr>
        </p:nvSpPr>
        <p:spPr>
          <a:prstGeom prst="rect">
            <a:avLst/>
          </a:prstGeom>
        </p:spPr>
        <p:txBody>
          <a:bodyPr/>
          <a:lstStyle/>
          <a:p>
            <a:pPr/>
          </a:p>
        </p:txBody>
      </p:sp>
      <p:sp>
        <p:nvSpPr>
          <p:cNvPr id="260" name="Body"/>
          <p:cNvSpPr txBox="1"/>
          <p:nvPr>
            <p:ph type="body" idx="1"/>
          </p:nvPr>
        </p:nvSpPr>
        <p:spPr>
          <a:prstGeom prst="rect">
            <a:avLst/>
          </a:prstGeom>
        </p:spPr>
        <p:txBody>
          <a:bodyPr/>
          <a:lstStyle/>
          <a:p>
            <a:pPr/>
          </a:p>
        </p:txBody>
      </p:sp>
      <p:pic>
        <p:nvPicPr>
          <p:cNvPr id="261" name="Image" descr="Image"/>
          <p:cNvPicPr>
            <a:picLocks noChangeAspect="1"/>
          </p:cNvPicPr>
          <p:nvPr/>
        </p:nvPicPr>
        <p:blipFill>
          <a:blip r:embed="rId2">
            <a:extLst/>
          </a:blip>
          <a:stretch>
            <a:fillRect/>
          </a:stretch>
        </p:blipFill>
        <p:spPr>
          <a:xfrm>
            <a:off x="-801469" y="-3513"/>
            <a:ext cx="14607738" cy="976062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3" name="slow-lambs.jpg" descr="slow-lambs.jpg"/>
          <p:cNvPicPr>
            <a:picLocks noChangeAspect="1"/>
          </p:cNvPicPr>
          <p:nvPr/>
        </p:nvPicPr>
        <p:blipFill>
          <a:blip r:embed="rId3">
            <a:alphaModFix amt="50000"/>
            <a:extLst/>
          </a:blip>
          <a:stretch>
            <a:fillRect/>
          </a:stretch>
        </p:blipFill>
        <p:spPr>
          <a:xfrm>
            <a:off x="-48566" y="-1538209"/>
            <a:ext cx="13101932" cy="12830018"/>
          </a:xfrm>
          <a:prstGeom prst="rect">
            <a:avLst/>
          </a:prstGeom>
          <a:ln w="12700">
            <a:miter lim="400000"/>
          </a:ln>
        </p:spPr>
      </p:pic>
      <p:sp>
        <p:nvSpPr>
          <p:cNvPr id="264" name="Our Process"/>
          <p:cNvSpPr txBox="1"/>
          <p:nvPr>
            <p:ph type="title"/>
          </p:nvPr>
        </p:nvSpPr>
        <p:spPr>
          <a:xfrm>
            <a:off x="-1917637" y="444500"/>
            <a:ext cx="11099801" cy="2159000"/>
          </a:xfrm>
          <a:prstGeom prst="rect">
            <a:avLst/>
          </a:prstGeom>
        </p:spPr>
        <p:txBody>
          <a:bodyPr/>
          <a:lstStyle/>
          <a:p>
            <a:pPr lvl="1">
              <a:defRPr b="1">
                <a:latin typeface="Helvetica"/>
                <a:ea typeface="Helvetica"/>
                <a:cs typeface="Helvetica"/>
                <a:sym typeface="Helvetica"/>
              </a:defRPr>
            </a:pPr>
            <a:r>
              <a:t>Our Process</a:t>
            </a:r>
          </a:p>
        </p:txBody>
      </p:sp>
      <p:sp>
        <p:nvSpPr>
          <p:cNvPr id="265" name="Write a little bit of code…"/>
          <p:cNvSpPr txBox="1"/>
          <p:nvPr>
            <p:ph type="body" idx="1"/>
          </p:nvPr>
        </p:nvSpPr>
        <p:spPr>
          <a:xfrm>
            <a:off x="6810185" y="4150813"/>
            <a:ext cx="11099801" cy="5226628"/>
          </a:xfrm>
          <a:prstGeom prst="rect">
            <a:avLst/>
          </a:prstGeom>
        </p:spPr>
        <p:txBody>
          <a:bodyPr/>
          <a:lstStyle/>
          <a:p>
            <a:pPr>
              <a:defRPr b="1">
                <a:latin typeface="Helvetica"/>
                <a:ea typeface="Helvetica"/>
                <a:cs typeface="Helvetica"/>
                <a:sym typeface="Helvetica"/>
              </a:defRPr>
            </a:pPr>
            <a:r>
              <a:t>Write a little bit of code</a:t>
            </a:r>
          </a:p>
          <a:p>
            <a:pPr>
              <a:defRPr b="1">
                <a:latin typeface="Helvetica"/>
                <a:ea typeface="Helvetica"/>
                <a:cs typeface="Helvetica"/>
                <a:sym typeface="Helvetica"/>
              </a:defRPr>
            </a:pPr>
            <a:r>
              <a:t>Download it (“Flash”)</a:t>
            </a:r>
          </a:p>
          <a:p>
            <a:pPr>
              <a:defRPr b="1">
                <a:latin typeface="Helvetica"/>
                <a:ea typeface="Helvetica"/>
                <a:cs typeface="Helvetica"/>
                <a:sym typeface="Helvetica"/>
              </a:defRPr>
            </a:pPr>
            <a:r>
              <a:t>See what it does</a:t>
            </a:r>
          </a:p>
          <a:p>
            <a:pPr>
              <a:defRPr b="1">
                <a:latin typeface="Helvetica"/>
                <a:ea typeface="Helvetica"/>
                <a:cs typeface="Helvetica"/>
                <a:sym typeface="Helvetica"/>
              </a:defRPr>
            </a:pPr>
            <a:r>
              <a:t>Repeat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Image" descr="Image"/>
          <p:cNvPicPr>
            <a:picLocks noChangeAspect="1"/>
          </p:cNvPicPr>
          <p:nvPr/>
        </p:nvPicPr>
        <p:blipFill>
          <a:blip r:embed="rId3">
            <a:extLst/>
          </a:blip>
          <a:stretch>
            <a:fillRect/>
          </a:stretch>
        </p:blipFill>
        <p:spPr>
          <a:xfrm>
            <a:off x="964217" y="5701844"/>
            <a:ext cx="11446889" cy="4016983"/>
          </a:xfrm>
          <a:prstGeom prst="rect">
            <a:avLst/>
          </a:prstGeom>
          <a:ln w="12700">
            <a:miter lim="400000"/>
          </a:ln>
        </p:spPr>
      </p:pic>
      <p:sp>
        <p:nvSpPr>
          <p:cNvPr id="270" name="Let’s get connected"/>
          <p:cNvSpPr txBox="1"/>
          <p:nvPr>
            <p:ph type="title"/>
          </p:nvPr>
        </p:nvSpPr>
        <p:spPr>
          <a:xfrm>
            <a:off x="952500" y="3797300"/>
            <a:ext cx="11099800" cy="2159000"/>
          </a:xfrm>
          <a:prstGeom prst="rect">
            <a:avLst/>
          </a:prstGeom>
        </p:spPr>
        <p:txBody>
          <a:bodyPr/>
          <a:lstStyle/>
          <a:p>
            <a:pPr/>
            <a:r>
              <a:t>Let’s get connected</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micro:bit functions"/>
          <p:cNvSpPr txBox="1"/>
          <p:nvPr>
            <p:ph type="title"/>
          </p:nvPr>
        </p:nvSpPr>
        <p:spPr>
          <a:xfrm>
            <a:off x="952500" y="917401"/>
            <a:ext cx="11099800" cy="2159001"/>
          </a:xfrm>
          <a:prstGeom prst="rect">
            <a:avLst/>
          </a:prstGeom>
        </p:spPr>
        <p:txBody>
          <a:bodyPr/>
          <a:lstStyle/>
          <a:p>
            <a:pPr/>
            <a:r>
              <a:t>micro:bit functions</a:t>
            </a:r>
          </a:p>
        </p:txBody>
      </p:sp>
      <p:sp>
        <p:nvSpPr>
          <p:cNvPr id="275" name="from microbit import *"/>
          <p:cNvSpPr txBox="1"/>
          <p:nvPr/>
        </p:nvSpPr>
        <p:spPr>
          <a:xfrm>
            <a:off x="2253567" y="4470400"/>
            <a:ext cx="849766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mallest Possible Program"/>
          <p:cNvSpPr txBox="1"/>
          <p:nvPr>
            <p:ph type="title"/>
          </p:nvPr>
        </p:nvSpPr>
        <p:spPr>
          <a:prstGeom prst="rect">
            <a:avLst/>
          </a:prstGeom>
        </p:spPr>
        <p:txBody>
          <a:bodyPr/>
          <a:lstStyle>
            <a:lvl1pPr defTabSz="525779">
              <a:defRPr sz="7200"/>
            </a:lvl1pPr>
          </a:lstStyle>
          <a:p>
            <a:pPr/>
            <a:r>
              <a:t>Smallest Possible Program</a:t>
            </a:r>
          </a:p>
        </p:txBody>
      </p:sp>
      <p:sp>
        <p:nvSpPr>
          <p:cNvPr id="278" name="from microbit import *…"/>
          <p:cNvSpPr txBox="1"/>
          <p:nvPr/>
        </p:nvSpPr>
        <p:spPr>
          <a:xfrm>
            <a:off x="1872505" y="3759200"/>
            <a:ext cx="9259790"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display.scroll('hello')</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282" name="Image" descr="Image"/>
          <p:cNvPicPr>
            <a:picLocks noChangeAspect="1"/>
          </p:cNvPicPr>
          <p:nvPr/>
        </p:nvPicPr>
        <p:blipFill>
          <a:blip r:embed="rId2">
            <a:extLst/>
          </a:blip>
          <a:stretch>
            <a:fillRect/>
          </a:stretch>
        </p:blipFill>
        <p:spPr>
          <a:xfrm>
            <a:off x="-2148871" y="7370"/>
            <a:ext cx="17302542" cy="973886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40" name="Title"/>
          <p:cNvSpPr txBox="1"/>
          <p:nvPr>
            <p:ph type="ctrTitle"/>
          </p:nvPr>
        </p:nvSpPr>
        <p:spPr>
          <a:prstGeom prst="rect">
            <a:avLst/>
          </a:prstGeom>
        </p:spPr>
        <p:txBody>
          <a:bodyPr/>
          <a:lstStyle/>
          <a:p>
            <a:pPr/>
          </a:p>
        </p:txBody>
      </p:sp>
      <p:sp>
        <p:nvSpPr>
          <p:cNvPr id="141" name="Body"/>
          <p:cNvSpPr txBox="1"/>
          <p:nvPr>
            <p:ph type="subTitle" sz="quarter" idx="1"/>
          </p:nvPr>
        </p:nvSpPr>
        <p:spPr>
          <a:prstGeom prst="rect">
            <a:avLst/>
          </a:prstGeom>
        </p:spPr>
        <p:txBody>
          <a:bodyPr/>
          <a:lstStyle/>
          <a:p>
            <a:pPr/>
          </a:p>
        </p:txBody>
      </p:sp>
      <p:pic>
        <p:nvPicPr>
          <p:cNvPr id="142" name="WP_20170312_18_25_49_Pro.jpg" descr="WP_20170312_18_25_49_Pro.jpg"/>
          <p:cNvPicPr>
            <a:picLocks noChangeAspect="1"/>
          </p:cNvPicPr>
          <p:nvPr/>
        </p:nvPicPr>
        <p:blipFill>
          <a:blip r:embed="rId2">
            <a:extLst/>
          </a:blip>
          <a:stretch>
            <a:fillRect/>
          </a:stretch>
        </p:blipFill>
        <p:spPr>
          <a:xfrm>
            <a:off x="-2298525" y="-84506"/>
            <a:ext cx="17601850" cy="992261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Larger Program"/>
          <p:cNvSpPr txBox="1"/>
          <p:nvPr>
            <p:ph type="title"/>
          </p:nvPr>
        </p:nvSpPr>
        <p:spPr>
          <a:prstGeom prst="rect">
            <a:avLst/>
          </a:prstGeom>
        </p:spPr>
        <p:txBody>
          <a:bodyPr/>
          <a:lstStyle/>
          <a:p>
            <a:pPr/>
            <a:r>
              <a:t>Larger Program</a:t>
            </a:r>
          </a:p>
        </p:txBody>
      </p:sp>
      <p:sp>
        <p:nvSpPr>
          <p:cNvPr id="285" name="from microbit import *…"/>
          <p:cNvSpPr txBox="1"/>
          <p:nvPr/>
        </p:nvSpPr>
        <p:spPr>
          <a:xfrm>
            <a:off x="1872505" y="2692399"/>
            <a:ext cx="9259790" cy="436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p>
          <a:p>
            <a:pPr algn="l">
              <a:defRPr sz="5000">
                <a:solidFill>
                  <a:srgbClr val="919191"/>
                </a:solidFill>
                <a:latin typeface="Andale Mono"/>
                <a:ea typeface="Andale Mono"/>
                <a:cs typeface="Andale Mono"/>
                <a:sym typeface="Andale Mono"/>
              </a:defRPr>
            </a:pPr>
            <a:r>
              <a:t># variable</a:t>
            </a:r>
          </a:p>
          <a:p>
            <a:pPr algn="l">
              <a:defRPr sz="5000">
                <a:latin typeface="Andale Mono"/>
                <a:ea typeface="Andale Mono"/>
                <a:cs typeface="Andale Mono"/>
                <a:sym typeface="Andale Mono"/>
              </a:defRPr>
            </a:pPr>
            <a:r>
              <a:t>greeting = ‘hi’</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display.scroll(greeting)</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Variables?"/>
          <p:cNvSpPr txBox="1"/>
          <p:nvPr>
            <p:ph type="title"/>
          </p:nvPr>
        </p:nvSpPr>
        <p:spPr>
          <a:prstGeom prst="rect">
            <a:avLst/>
          </a:prstGeom>
        </p:spPr>
        <p:txBody>
          <a:bodyPr/>
          <a:lstStyle/>
          <a:p>
            <a:pPr/>
            <a:r>
              <a:t>Variables?</a:t>
            </a:r>
          </a:p>
        </p:txBody>
      </p:sp>
      <p:sp>
        <p:nvSpPr>
          <p:cNvPr id="290" name="# variable…"/>
          <p:cNvSpPr txBox="1"/>
          <p:nvPr/>
        </p:nvSpPr>
        <p:spPr>
          <a:xfrm>
            <a:off x="704992" y="3454399"/>
            <a:ext cx="11820526" cy="284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solidFill>
                  <a:srgbClr val="919191"/>
                </a:solidFill>
                <a:latin typeface="Andale Mono"/>
                <a:ea typeface="Andale Mono"/>
                <a:cs typeface="Andale Mono"/>
                <a:sym typeface="Andale Mono"/>
              </a:defRPr>
            </a:pPr>
            <a:r>
              <a:t># variable</a:t>
            </a:r>
          </a:p>
          <a:p>
            <a:pPr algn="l">
              <a:defRPr sz="4800">
                <a:latin typeface="Andale Mono"/>
                <a:ea typeface="Andale Mono"/>
                <a:cs typeface="Andale Mono"/>
                <a:sym typeface="Andale Mono"/>
              </a:defRPr>
            </a:pPr>
            <a:r>
              <a:t>temperature = read_temp()</a:t>
            </a:r>
          </a:p>
          <a:p>
            <a:pPr algn="l">
              <a:defRPr sz="4800">
                <a:latin typeface="Andale Mono"/>
                <a:ea typeface="Andale Mono"/>
                <a:cs typeface="Andale Mono"/>
                <a:sym typeface="Andale Mono"/>
              </a:defRPr>
            </a:pPr>
          </a:p>
          <a:p>
            <a:pPr algn="l">
              <a:defRPr sz="4800">
                <a:latin typeface="Andale Mono"/>
                <a:ea typeface="Andale Mono"/>
                <a:cs typeface="Andale Mono"/>
                <a:sym typeface="Andale Mono"/>
              </a:defRPr>
            </a:pPr>
            <a:r>
              <a:t>display.scroll(str(temperature))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from microbit import *…"/>
          <p:cNvSpPr txBox="1"/>
          <p:nvPr/>
        </p:nvSpPr>
        <p:spPr>
          <a:xfrm>
            <a:off x="1098410" y="914400"/>
            <a:ext cx="11165100" cy="792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greeting = ‘hi’ </a:t>
            </a:r>
            <a:r>
              <a:rPr>
                <a:solidFill>
                  <a:srgbClr val="919191"/>
                </a:solidFill>
              </a:rPr>
              <a:t># more</a:t>
            </a:r>
          </a:p>
          <a:p>
            <a:pPr algn="l">
              <a:defRPr sz="5000">
                <a:latin typeface="Andale Mono"/>
                <a:ea typeface="Andale Mono"/>
                <a:cs typeface="Andale Mono"/>
                <a:sym typeface="Andale Mono"/>
              </a:defRPr>
            </a:pPr>
            <a:r>
              <a:t>name = ‘derek’  </a:t>
            </a:r>
            <a:r>
              <a:rPr>
                <a:solidFill>
                  <a:srgbClr val="919191"/>
                </a:solidFill>
              </a:rPr>
              <a:t># variables</a:t>
            </a:r>
          </a:p>
          <a:p>
            <a:pPr algn="l">
              <a:defRPr sz="5000">
                <a:latin typeface="Andale Mono"/>
                <a:ea typeface="Andale Mono"/>
                <a:cs typeface="Andale Mono"/>
                <a:sym typeface="Andale Mono"/>
              </a:defRPr>
            </a:pPr>
            <a:r>
              <a:t>age = 19</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display.scroll(greeting)</a:t>
            </a:r>
          </a:p>
          <a:p>
            <a:pPr algn="l">
              <a:defRPr sz="5000">
                <a:latin typeface="Andale Mono"/>
                <a:ea typeface="Andale Mono"/>
                <a:cs typeface="Andale Mono"/>
                <a:sym typeface="Andale Mono"/>
              </a:defRPr>
            </a:pPr>
            <a:r>
              <a:t>display.scroll(“My name is”)</a:t>
            </a:r>
          </a:p>
          <a:p>
            <a:pPr algn="l">
              <a:defRPr sz="5000">
                <a:latin typeface="Andale Mono"/>
                <a:ea typeface="Andale Mono"/>
                <a:cs typeface="Andale Mono"/>
                <a:sym typeface="Andale Mono"/>
              </a:defRPr>
            </a:pPr>
            <a:r>
              <a:t>display.scroll(name)</a:t>
            </a:r>
          </a:p>
          <a:p>
            <a:pPr algn="l">
              <a:defRPr sz="5000">
                <a:latin typeface="Andale Mono"/>
                <a:ea typeface="Andale Mono"/>
                <a:cs typeface="Andale Mono"/>
                <a:sym typeface="Andale Mono"/>
              </a:defRPr>
            </a:pPr>
            <a:r>
              <a:t>display.scroll(“I am”)</a:t>
            </a:r>
          </a:p>
          <a:p>
            <a:pPr algn="l">
              <a:defRPr sz="5000">
                <a:latin typeface="Andale Mono"/>
                <a:ea typeface="Andale Mono"/>
                <a:cs typeface="Andale Mono"/>
                <a:sym typeface="Andale Mono"/>
              </a:defRPr>
            </a:pPr>
            <a:r>
              <a:t>display.scroll(</a:t>
            </a:r>
            <a:r>
              <a:rPr>
                <a:solidFill>
                  <a:srgbClr val="FF0063"/>
                </a:solidFill>
              </a:rPr>
              <a:t>str</a:t>
            </a:r>
            <a:r>
              <a:t>(age))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Another Program"/>
          <p:cNvSpPr txBox="1"/>
          <p:nvPr>
            <p:ph type="title"/>
          </p:nvPr>
        </p:nvSpPr>
        <p:spPr>
          <a:prstGeom prst="rect">
            <a:avLst/>
          </a:prstGeom>
        </p:spPr>
        <p:txBody>
          <a:bodyPr/>
          <a:lstStyle/>
          <a:p>
            <a:pPr/>
            <a:r>
              <a:t>Another Program</a:t>
            </a:r>
          </a:p>
        </p:txBody>
      </p:sp>
      <p:sp>
        <p:nvSpPr>
          <p:cNvPr id="299" name="display.show(Image.HAPPY)…"/>
          <p:cNvSpPr txBox="1"/>
          <p:nvPr/>
        </p:nvSpPr>
        <p:spPr>
          <a:xfrm>
            <a:off x="1491443" y="3759200"/>
            <a:ext cx="10021914"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t>display.show(Image.HAPPY)</a:t>
            </a:r>
          </a:p>
          <a:p>
            <a:pPr algn="l">
              <a:defRPr sz="5000">
                <a:latin typeface="Andale Mono"/>
                <a:ea typeface="Andale Mono"/>
                <a:cs typeface="Andale Mono"/>
                <a:sym typeface="Andale Mono"/>
              </a:defRPr>
            </a:pPr>
            <a:r>
              <a:rPr>
                <a:solidFill>
                  <a:srgbClr val="FF0063"/>
                </a:solidFill>
              </a:rPr>
              <a:t>sleep</a:t>
            </a:r>
            <a:r>
              <a:t>(5000)</a:t>
            </a:r>
          </a:p>
          <a:p>
            <a:pPr algn="l">
              <a:defRPr sz="5000">
                <a:latin typeface="Andale Mono"/>
                <a:ea typeface="Andale Mono"/>
                <a:cs typeface="Andale Mono"/>
                <a:sym typeface="Andale Mono"/>
              </a:defRPr>
            </a:pPr>
            <a:r>
              <a:t>display.show(Image.ASLEEP)</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A few times…"/>
          <p:cNvSpPr txBox="1"/>
          <p:nvPr>
            <p:ph type="title"/>
          </p:nvPr>
        </p:nvSpPr>
        <p:spPr>
          <a:prstGeom prst="rect">
            <a:avLst/>
          </a:prstGeom>
        </p:spPr>
        <p:txBody>
          <a:bodyPr/>
          <a:lstStyle/>
          <a:p>
            <a:pPr/>
            <a:r>
              <a:t>A few times…</a:t>
            </a:r>
          </a:p>
        </p:txBody>
      </p:sp>
      <p:sp>
        <p:nvSpPr>
          <p:cNvPr id="304" name="# do it 3 times…"/>
          <p:cNvSpPr txBox="1"/>
          <p:nvPr/>
        </p:nvSpPr>
        <p:spPr>
          <a:xfrm>
            <a:off x="843712" y="2857500"/>
            <a:ext cx="11317375" cy="579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solidFill>
                  <a:srgbClr val="919191"/>
                </a:solidFill>
                <a:latin typeface="Andale Mono"/>
                <a:ea typeface="Andale Mono"/>
                <a:cs typeface="Andale Mono"/>
                <a:sym typeface="Andale Mono"/>
              </a:defRPr>
            </a:pPr>
            <a:r>
              <a:t># do it 3 times</a:t>
            </a:r>
          </a:p>
          <a:p>
            <a:pPr algn="l">
              <a:defRPr sz="5000">
                <a:latin typeface="Andale Mono"/>
                <a:ea typeface="Andale Mono"/>
                <a:cs typeface="Andale Mono"/>
                <a:sym typeface="Andale Mono"/>
              </a:defRPr>
            </a:pPr>
            <a:r>
              <a:rPr>
                <a:solidFill>
                  <a:srgbClr val="FF0063"/>
                </a:solidFill>
              </a:rPr>
              <a:t>for</a:t>
            </a:r>
            <a:r>
              <a:t> times </a:t>
            </a:r>
            <a:r>
              <a:rPr>
                <a:solidFill>
                  <a:srgbClr val="FF0063"/>
                </a:solidFill>
              </a:rPr>
              <a:t>in</a:t>
            </a:r>
            <a:r>
              <a:t> range(0, 3):</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display.scroll(‘done’)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Forever"/>
          <p:cNvSpPr txBox="1"/>
          <p:nvPr>
            <p:ph type="title"/>
          </p:nvPr>
        </p:nvSpPr>
        <p:spPr>
          <a:prstGeom prst="rect">
            <a:avLst/>
          </a:prstGeom>
        </p:spPr>
        <p:txBody>
          <a:bodyPr/>
          <a:lstStyle/>
          <a:p>
            <a:pPr/>
            <a:r>
              <a:t>Forever</a:t>
            </a:r>
          </a:p>
        </p:txBody>
      </p:sp>
      <p:sp>
        <p:nvSpPr>
          <p:cNvPr id="309" name="while True:…"/>
          <p:cNvSpPr txBox="1"/>
          <p:nvPr/>
        </p:nvSpPr>
        <p:spPr>
          <a:xfrm>
            <a:off x="843712" y="3213100"/>
            <a:ext cx="11317375" cy="508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while</a:t>
            </a:r>
            <a:r>
              <a:t> True:</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display.scroll(‘done’)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3" name="Image" descr="Image"/>
          <p:cNvPicPr>
            <a:picLocks noChangeAspect="1"/>
          </p:cNvPicPr>
          <p:nvPr/>
        </p:nvPicPr>
        <p:blipFill>
          <a:blip r:embed="rId2">
            <a:extLst/>
          </a:blip>
          <a:stretch>
            <a:fillRect/>
          </a:stretch>
        </p:blipFill>
        <p:spPr>
          <a:xfrm>
            <a:off x="-1755923" y="-518"/>
            <a:ext cx="17341577" cy="9754636"/>
          </a:xfrm>
          <a:prstGeom prst="rect">
            <a:avLst/>
          </a:prstGeom>
          <a:ln w="12700">
            <a:miter lim="400000"/>
          </a:ln>
        </p:spPr>
      </p:pic>
      <p:sp>
        <p:nvSpPr>
          <p:cNvPr id="314" name="Acclerometer"/>
          <p:cNvSpPr txBox="1"/>
          <p:nvPr>
            <p:ph type="title"/>
          </p:nvPr>
        </p:nvSpPr>
        <p:spPr>
          <a:xfrm>
            <a:off x="-1498032" y="7771"/>
            <a:ext cx="11099801" cy="2159001"/>
          </a:xfrm>
          <a:prstGeom prst="rect">
            <a:avLst/>
          </a:prstGeom>
        </p:spPr>
        <p:txBody>
          <a:bodyPr/>
          <a:lstStyle/>
          <a:p>
            <a:pPr/>
            <a:r>
              <a:t>Acclerometer</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Cyber-Pet"/>
          <p:cNvSpPr txBox="1"/>
          <p:nvPr>
            <p:ph type="title"/>
          </p:nvPr>
        </p:nvSpPr>
        <p:spPr>
          <a:prstGeom prst="rect">
            <a:avLst/>
          </a:prstGeom>
        </p:spPr>
        <p:txBody>
          <a:bodyPr/>
          <a:lstStyle/>
          <a:p>
            <a:pPr/>
            <a:r>
              <a:t>Accelerometer</a:t>
            </a:r>
          </a:p>
        </p:txBody>
      </p:sp>
      <p:sp>
        <p:nvSpPr>
          <p:cNvPr id="317" name="from microbit import *…"/>
          <p:cNvSpPr txBox="1"/>
          <p:nvPr/>
        </p:nvSpPr>
        <p:spPr>
          <a:xfrm>
            <a:off x="1716270" y="3111499"/>
            <a:ext cx="11088887" cy="353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latin typeface="Andale Mono"/>
                <a:ea typeface="Andale Mono"/>
                <a:cs typeface="Andale Mono"/>
                <a:sym typeface="Andale Mono"/>
              </a:defRPr>
            </a:pPr>
            <a:r>
              <a:t>x_tilt = </a:t>
            </a:r>
            <a:r>
              <a:rPr>
                <a:solidFill>
                  <a:srgbClr val="FF0063"/>
                </a:solidFill>
              </a:rPr>
              <a:t>accelerometer.get_x</a:t>
            </a:r>
            <a:r>
              <a:t>()</a:t>
            </a:r>
            <a:endParaRPr sz="4100"/>
          </a:p>
          <a:p>
            <a:pPr algn="l">
              <a:defRPr sz="4000">
                <a:latin typeface="Andale Mono"/>
                <a:ea typeface="Andale Mono"/>
                <a:cs typeface="Andale Mono"/>
                <a:sym typeface="Andale Mono"/>
              </a:defRPr>
            </a:pPr>
            <a:r>
              <a:t>y_tilt = </a:t>
            </a:r>
            <a:r>
              <a:rPr>
                <a:solidFill>
                  <a:srgbClr val="FF0063"/>
                </a:solidFill>
              </a:rPr>
              <a:t>accelerometer.get_y</a:t>
            </a:r>
            <a:r>
              <a:t>()</a:t>
            </a:r>
            <a:endParaRPr sz="4100"/>
          </a:p>
          <a:p>
            <a:pPr algn="l">
              <a:defRPr sz="4000">
                <a:latin typeface="Andale Mono"/>
                <a:ea typeface="Andale Mono"/>
                <a:cs typeface="Andale Mono"/>
                <a:sym typeface="Andale Mono"/>
              </a:defRPr>
            </a:pPr>
          </a:p>
          <a:p>
            <a:pPr algn="l">
              <a:defRPr sz="4000">
                <a:solidFill>
                  <a:srgbClr val="919191"/>
                </a:solidFill>
                <a:latin typeface="Andale Mono"/>
                <a:ea typeface="Andale Mono"/>
                <a:cs typeface="Andale Mono"/>
                <a:sym typeface="Andale Mono"/>
              </a:defRPr>
            </a:pPr>
            <a:r>
              <a:t># all on one line…</a:t>
            </a:r>
          </a:p>
          <a:p>
            <a:pPr algn="l">
              <a:defRPr sz="4000">
                <a:latin typeface="Andale Mono"/>
                <a:ea typeface="Andale Mono"/>
                <a:cs typeface="Andale Mono"/>
                <a:sym typeface="Andale Mono"/>
              </a:defRPr>
            </a:pPr>
            <a:r>
              <a:t>display.scroll(“x: “ + </a:t>
            </a:r>
            <a:r>
              <a:rPr>
                <a:solidFill>
                  <a:srgbClr val="FF0063"/>
                </a:solidFill>
              </a:rPr>
              <a:t>str</a:t>
            </a:r>
            <a:r>
              <a:t>(x_tilt) </a:t>
            </a:r>
          </a:p>
          <a:p>
            <a:pPr algn="l">
              <a:defRPr sz="4000">
                <a:latin typeface="Andale Mono"/>
                <a:ea typeface="Andale Mono"/>
                <a:cs typeface="Andale Mono"/>
                <a:sym typeface="Andale Mono"/>
              </a:defRPr>
            </a:pPr>
            <a:r>
              <a:t>+ “y: “ + </a:t>
            </a:r>
            <a:r>
              <a:rPr>
                <a:solidFill>
                  <a:srgbClr val="FF0063"/>
                </a:solidFill>
              </a:rPr>
              <a:t>str</a:t>
            </a:r>
            <a:r>
              <a:t>(y_tilt))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2">
            <a:extLst/>
          </a:blip>
          <a:stretch>
            <a:fillRect/>
          </a:stretch>
        </p:blipFill>
        <p:spPr>
          <a:xfrm>
            <a:off x="1637244" y="-3846709"/>
            <a:ext cx="9730312" cy="13760283"/>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Cyber-Pet"/>
          <p:cNvSpPr txBox="1"/>
          <p:nvPr>
            <p:ph type="title"/>
          </p:nvPr>
        </p:nvSpPr>
        <p:spPr>
          <a:prstGeom prst="rect">
            <a:avLst/>
          </a:prstGeom>
        </p:spPr>
        <p:txBody>
          <a:bodyPr/>
          <a:lstStyle/>
          <a:p>
            <a:pPr/>
            <a:r>
              <a:t>Cyber-Pet</a:t>
            </a:r>
          </a:p>
        </p:txBody>
      </p:sp>
      <p:sp>
        <p:nvSpPr>
          <p:cNvPr id="324" name="from microbit import *…"/>
          <p:cNvSpPr txBox="1"/>
          <p:nvPr/>
        </p:nvSpPr>
        <p:spPr>
          <a:xfrm>
            <a:off x="1201836" y="3187700"/>
            <a:ext cx="10555289"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2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a:p>
            <a:pPr algn="l">
              <a:defRPr sz="3200">
                <a:latin typeface="Andale Mono"/>
                <a:ea typeface="Andale Mono"/>
                <a:cs typeface="Andale Mono"/>
                <a:sym typeface="Andale Mono"/>
              </a:defRPr>
            </a:pPr>
          </a:p>
          <a:p>
            <a:pPr algn="l">
              <a:defRPr sz="3200">
                <a:solidFill>
                  <a:srgbClr val="A9A9A9"/>
                </a:solidFill>
                <a:latin typeface="Andale Mono"/>
                <a:ea typeface="Andale Mono"/>
                <a:cs typeface="Andale Mono"/>
                <a:sym typeface="Andale Mono"/>
              </a:defRPr>
            </a:pPr>
            <a:r>
              <a:t># Shake to wake your pet up</a:t>
            </a:r>
          </a:p>
          <a:p>
            <a:pPr algn="l">
              <a:defRPr sz="3200">
                <a:latin typeface="Andale Mono"/>
                <a:ea typeface="Andale Mono"/>
                <a:cs typeface="Andale Mono"/>
                <a:sym typeface="Andale Mono"/>
              </a:defRPr>
            </a:pPr>
            <a:r>
              <a:rPr>
                <a:solidFill>
                  <a:srgbClr val="FF0063"/>
                </a:solidFill>
              </a:rPr>
              <a:t>while</a:t>
            </a:r>
            <a:r>
              <a:t> True:</a:t>
            </a:r>
          </a:p>
          <a:p>
            <a:pPr algn="l">
              <a:defRPr sz="3200">
                <a:latin typeface="Andale Mono"/>
                <a:ea typeface="Andale Mono"/>
                <a:cs typeface="Andale Mono"/>
                <a:sym typeface="Andale Mono"/>
              </a:defRPr>
            </a:pPr>
          </a:p>
          <a:p>
            <a:pPr lvl="3" algn="l">
              <a:defRPr sz="3200">
                <a:latin typeface="Andale Mono"/>
                <a:ea typeface="Andale Mono"/>
                <a:cs typeface="Andale Mono"/>
                <a:sym typeface="Andale Mono"/>
              </a:defRPr>
            </a:pPr>
            <a:r>
              <a:t> </a:t>
            </a:r>
            <a:r>
              <a:rPr>
                <a:solidFill>
                  <a:srgbClr val="FF0063"/>
                </a:solidFill>
              </a:rPr>
              <a:t>if</a:t>
            </a:r>
            <a:r>
              <a:t> accelerometer.was_gesture("shake"):</a:t>
            </a:r>
          </a:p>
          <a:p>
            <a:pPr algn="l">
              <a:defRPr sz="3200">
                <a:latin typeface="Andale Mono"/>
                <a:ea typeface="Andale Mono"/>
                <a:cs typeface="Andale Mono"/>
                <a:sym typeface="Andale Mono"/>
              </a:defRPr>
            </a:pPr>
            <a:r>
              <a:t>        display.show(Image.HAPPY)</a:t>
            </a:r>
          </a:p>
          <a:p>
            <a:pPr algn="l">
              <a:defRPr sz="3200">
                <a:latin typeface="Andale Mono"/>
                <a:ea typeface="Andale Mono"/>
                <a:cs typeface="Andale Mono"/>
                <a:sym typeface="Andale Mono"/>
              </a:defRPr>
            </a:pPr>
            <a:r>
              <a:t>        sleep(5000)</a:t>
            </a:r>
          </a:p>
          <a:p>
            <a:pPr algn="l">
              <a:defRPr sz="3200">
                <a:latin typeface="Andale Mono"/>
                <a:ea typeface="Andale Mono"/>
                <a:cs typeface="Andale Mono"/>
                <a:sym typeface="Andale Mono"/>
              </a:defRPr>
            </a:pPr>
            <a:r>
              <a:t>    </a:t>
            </a:r>
            <a:r>
              <a:rPr>
                <a:solidFill>
                  <a:srgbClr val="FF0063"/>
                </a:solidFill>
              </a:rPr>
              <a:t>else</a:t>
            </a:r>
            <a:r>
              <a:t>:</a:t>
            </a:r>
          </a:p>
          <a:p>
            <a:pPr algn="l">
              <a:defRPr sz="3200">
                <a:latin typeface="Andale Mono"/>
                <a:ea typeface="Andale Mono"/>
                <a:cs typeface="Andale Mono"/>
                <a:sym typeface="Andale Mono"/>
              </a:defRPr>
            </a:pPr>
            <a:r>
              <a:t>        display.show(Image.ASLEEP)</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5E5E5E"/>
        </a:solidFill>
      </p:bgPr>
    </p:bg>
    <p:spTree>
      <p:nvGrpSpPr>
        <p:cNvPr id="1" name=""/>
        <p:cNvGrpSpPr/>
        <p:nvPr/>
      </p:nvGrpSpPr>
      <p:grpSpPr>
        <a:xfrm>
          <a:off x="0" y="0"/>
          <a:ext cx="0" cy="0"/>
          <a:chOff x="0" y="0"/>
          <a:chExt cx="0" cy="0"/>
        </a:xfrm>
      </p:grpSpPr>
      <p:sp>
        <p:nvSpPr>
          <p:cNvPr id="144" name="Derek Graham"/>
          <p:cNvSpPr txBox="1"/>
          <p:nvPr>
            <p:ph type="ctrTitle"/>
          </p:nvPr>
        </p:nvSpPr>
        <p:spPr>
          <a:xfrm>
            <a:off x="-2789074" y="-59587"/>
            <a:ext cx="10464801" cy="1668463"/>
          </a:xfrm>
          <a:prstGeom prst="rect">
            <a:avLst/>
          </a:prstGeom>
        </p:spPr>
        <p:txBody>
          <a:bodyPr/>
          <a:lstStyle>
            <a:lvl1pPr>
              <a:defRPr b="1" sz="4800">
                <a:solidFill>
                  <a:srgbClr val="FFFFFF"/>
                </a:solidFill>
                <a:latin typeface="Yanone Kaffeesatz"/>
                <a:ea typeface="Yanone Kaffeesatz"/>
                <a:cs typeface="Yanone Kaffeesatz"/>
                <a:sym typeface="Yanone Kaffeesatz"/>
              </a:defRPr>
            </a:lvl1pPr>
          </a:lstStyle>
          <a:p>
            <a:pPr/>
            <a:r>
              <a:t>Derek Graham</a:t>
            </a:r>
          </a:p>
        </p:txBody>
      </p:sp>
      <p:sp>
        <p:nvSpPr>
          <p:cNvPr id="145" name="@deejaygraham"/>
          <p:cNvSpPr txBox="1"/>
          <p:nvPr>
            <p:ph type="subTitle" sz="quarter" idx="1"/>
          </p:nvPr>
        </p:nvSpPr>
        <p:spPr>
          <a:xfrm>
            <a:off x="-2789074" y="1487378"/>
            <a:ext cx="10464801" cy="1130301"/>
          </a:xfrm>
          <a:prstGeom prst="rect">
            <a:avLst/>
          </a:prstGeom>
        </p:spPr>
        <p:txBody>
          <a:bodyPr/>
          <a:lstStyle>
            <a:lvl1pPr>
              <a:defRPr sz="3900">
                <a:solidFill>
                  <a:srgbClr val="FF0063"/>
                </a:solidFill>
                <a:latin typeface="Yanone Kaffeesatz"/>
                <a:ea typeface="Yanone Kaffeesatz"/>
                <a:cs typeface="Yanone Kaffeesatz"/>
                <a:sym typeface="Yanone Kaffeesatz"/>
              </a:defRPr>
            </a:lvl1pPr>
          </a:lstStyle>
          <a:p>
            <a:pPr/>
            <a:r>
              <a:t>@deejaygraham</a:t>
            </a:r>
          </a:p>
        </p:txBody>
      </p:sp>
      <p:pic>
        <p:nvPicPr>
          <p:cNvPr id="146" name="me.jpg" descr="me.jpg"/>
          <p:cNvPicPr>
            <a:picLocks noChangeAspect="1"/>
          </p:cNvPicPr>
          <p:nvPr/>
        </p:nvPicPr>
        <p:blipFill>
          <a:blip r:embed="rId3">
            <a:extLst/>
          </a:blip>
          <a:stretch>
            <a:fillRect/>
          </a:stretch>
        </p:blipFill>
        <p:spPr>
          <a:xfrm>
            <a:off x="4745511" y="-9032"/>
            <a:ext cx="8283304" cy="14725873"/>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8" name="light-pattern.png" descr="light-pattern.png"/>
          <p:cNvPicPr>
            <a:picLocks noChangeAspect="1"/>
          </p:cNvPicPr>
          <p:nvPr/>
        </p:nvPicPr>
        <p:blipFill>
          <a:blip r:embed="rId3">
            <a:extLst/>
          </a:blip>
          <a:stretch>
            <a:fillRect/>
          </a:stretch>
        </p:blipFill>
        <p:spPr>
          <a:xfrm>
            <a:off x="2569167" y="1005801"/>
            <a:ext cx="7866466" cy="7741998"/>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Cyber-Pet"/>
          <p:cNvSpPr txBox="1"/>
          <p:nvPr>
            <p:ph type="title"/>
          </p:nvPr>
        </p:nvSpPr>
        <p:spPr>
          <a:prstGeom prst="rect">
            <a:avLst/>
          </a:prstGeom>
        </p:spPr>
        <p:txBody>
          <a:bodyPr/>
          <a:lstStyle/>
          <a:p>
            <a:pPr/>
            <a:r>
              <a:t>Your Image?</a:t>
            </a:r>
          </a:p>
        </p:txBody>
      </p:sp>
      <p:sp>
        <p:nvSpPr>
          <p:cNvPr id="333" name="from microbit import *…"/>
          <p:cNvSpPr txBox="1"/>
          <p:nvPr/>
        </p:nvSpPr>
        <p:spPr>
          <a:xfrm>
            <a:off x="1201835" y="3435350"/>
            <a:ext cx="6676189" cy="463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100">
                <a:latin typeface="Andale Mono"/>
                <a:ea typeface="Andale Mono"/>
                <a:cs typeface="Andale Mono"/>
                <a:sym typeface="Andale Mono"/>
              </a:defRPr>
            </a:pPr>
            <a:r>
              <a:t>smiley = </a:t>
            </a:r>
            <a:r>
              <a:rPr>
                <a:solidFill>
                  <a:srgbClr val="FF0063"/>
                </a:solidFill>
              </a:rPr>
              <a:t>Image</a:t>
            </a:r>
            <a:r>
              <a:t>(</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“0</a:t>
            </a:r>
            <a:r>
              <a:rPr>
                <a:solidFill>
                  <a:srgbClr val="FF0063"/>
                </a:solidFill>
              </a:rPr>
              <a:t>9</a:t>
            </a:r>
            <a:r>
              <a:t>0</a:t>
            </a:r>
            <a:r>
              <a:rPr>
                <a:solidFill>
                  <a:srgbClr val="FF0063"/>
                </a:solidFill>
              </a:rPr>
              <a:t>9</a:t>
            </a:r>
            <a:r>
              <a:t>0:"</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a:t>
            </a:r>
            <a:r>
              <a:rPr>
                <a:solidFill>
                  <a:srgbClr val="FF0063"/>
                </a:solidFill>
              </a:rPr>
              <a:t>9</a:t>
            </a:r>
            <a:r>
              <a:t>000</a:t>
            </a:r>
            <a:r>
              <a:rPr>
                <a:solidFill>
                  <a:srgbClr val="FF0063"/>
                </a:solidFill>
              </a:rPr>
              <a:t>9</a:t>
            </a:r>
            <a:r>
              <a:t>:"</a:t>
            </a:r>
          </a:p>
          <a:p>
            <a:pPr algn="l">
              <a:defRPr sz="4100">
                <a:latin typeface="Andale Mono"/>
                <a:ea typeface="Andale Mono"/>
                <a:cs typeface="Andale Mono"/>
                <a:sym typeface="Andale Mono"/>
              </a:defRPr>
            </a:pPr>
            <a:r>
              <a:t>            “0</a:t>
            </a:r>
            <a:r>
              <a:rPr>
                <a:solidFill>
                  <a:srgbClr val="FF0063"/>
                </a:solidFill>
              </a:rPr>
              <a:t>999</a:t>
            </a:r>
            <a:r>
              <a:t>0")</a:t>
            </a:r>
          </a:p>
          <a:p>
            <a:pPr algn="l">
              <a:defRPr sz="3200">
                <a:latin typeface="Andale Mono"/>
                <a:ea typeface="Andale Mono"/>
                <a:cs typeface="Andale Mono"/>
                <a:sym typeface="Andale Mono"/>
              </a:defRPr>
            </a:pPr>
          </a:p>
          <a:p>
            <a:pPr algn="l">
              <a:defRPr sz="4000">
                <a:solidFill>
                  <a:srgbClr val="FF0063"/>
                </a:solidFill>
                <a:latin typeface="Andale Mono"/>
                <a:ea typeface="Andale Mono"/>
                <a:cs typeface="Andale Mono"/>
                <a:sym typeface="Andale Mono"/>
              </a:defRPr>
            </a:pPr>
            <a:r>
              <a:t>display.show</a:t>
            </a:r>
            <a:r>
              <a:rPr>
                <a:solidFill>
                  <a:srgbClr val="000000"/>
                </a:solidFill>
              </a:rPr>
              <a:t>(</a:t>
            </a:r>
            <a:r>
              <a:rPr>
                <a:solidFill>
                  <a:srgbClr val="000000"/>
                </a:solidFill>
              </a:rPr>
              <a:t>smiley</a:t>
            </a:r>
            <a:r>
              <a:rPr>
                <a:solidFill>
                  <a:srgbClr val="000000"/>
                </a:solidFill>
              </a:rPr>
              <a:t>)</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Buttons"/>
          <p:cNvSpPr txBox="1"/>
          <p:nvPr>
            <p:ph type="title"/>
          </p:nvPr>
        </p:nvSpPr>
        <p:spPr>
          <a:prstGeom prst="rect">
            <a:avLst/>
          </a:prstGeom>
        </p:spPr>
        <p:txBody>
          <a:bodyPr/>
          <a:lstStyle/>
          <a:p>
            <a:pPr/>
            <a:r>
              <a:t>Buttons</a:t>
            </a:r>
          </a:p>
        </p:txBody>
      </p:sp>
      <p:sp>
        <p:nvSpPr>
          <p:cNvPr id="338" name="from microbit import *…"/>
          <p:cNvSpPr txBox="1"/>
          <p:nvPr/>
        </p:nvSpPr>
        <p:spPr>
          <a:xfrm>
            <a:off x="2055415" y="3359150"/>
            <a:ext cx="9168334"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Andale Mono"/>
                <a:ea typeface="Andale Mono"/>
                <a:cs typeface="Andale Mono"/>
                <a:sym typeface="Andale Mono"/>
              </a:defRPr>
            </a:pPr>
            <a:r>
              <a:t>from microbit import *</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 True:</a:t>
            </a:r>
          </a:p>
          <a:p>
            <a:pPr algn="l">
              <a:defRPr>
                <a:latin typeface="Andale Mono"/>
                <a:ea typeface="Andale Mono"/>
                <a:cs typeface="Andale Mono"/>
                <a:sym typeface="Andale Mono"/>
              </a:defRPr>
            </a:pPr>
            <a:r>
              <a:t>    if </a:t>
            </a:r>
            <a:r>
              <a:rPr>
                <a:solidFill>
                  <a:srgbClr val="FF0063"/>
                </a:solidFill>
              </a:rPr>
              <a:t>button_a.was_pressed</a:t>
            </a:r>
            <a:r>
              <a:t>():</a:t>
            </a:r>
          </a:p>
          <a:p>
            <a:pPr algn="l">
              <a:defRPr>
                <a:latin typeface="Andale Mono"/>
                <a:ea typeface="Andale Mono"/>
                <a:cs typeface="Andale Mono"/>
                <a:sym typeface="Andale Mono"/>
              </a:defRPr>
            </a:pPr>
            <a:r>
              <a:t>        display.scroll('A')</a:t>
            </a:r>
          </a:p>
          <a:p>
            <a:pPr algn="l">
              <a:defRPr>
                <a:latin typeface="Andale Mono"/>
                <a:ea typeface="Andale Mono"/>
                <a:cs typeface="Andale Mono"/>
                <a:sym typeface="Andale Mono"/>
              </a:defRPr>
            </a:pPr>
            <a:r>
              <a:t>    elif </a:t>
            </a:r>
            <a:r>
              <a:rPr>
                <a:solidFill>
                  <a:srgbClr val="FF0063"/>
                </a:solidFill>
              </a:rPr>
              <a:t>button_b.was_pressed</a:t>
            </a:r>
            <a:r>
              <a:t>():</a:t>
            </a:r>
          </a:p>
          <a:p>
            <a:pPr algn="l">
              <a:defRPr>
                <a:latin typeface="Andale Mono"/>
                <a:ea typeface="Andale Mono"/>
                <a:cs typeface="Andale Mono"/>
                <a:sym typeface="Andale Mono"/>
              </a:defRPr>
            </a:pPr>
            <a:r>
              <a:t>        display.scroll('B')</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    sleep(100)</a:t>
            </a:r>
          </a:p>
        </p:txBody>
      </p:sp>
      <p:pic>
        <p:nvPicPr>
          <p:cNvPr id="339" name="Image" descr="Image"/>
          <p:cNvPicPr>
            <a:picLocks noChangeAspect="1"/>
          </p:cNvPicPr>
          <p:nvPr/>
        </p:nvPicPr>
        <p:blipFill>
          <a:blip r:embed="rId3">
            <a:extLst/>
          </a:blip>
          <a:stretch>
            <a:fillRect/>
          </a:stretch>
        </p:blipFill>
        <p:spPr>
          <a:xfrm>
            <a:off x="8771225" y="65919"/>
            <a:ext cx="4318001" cy="3429001"/>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3" name="Image" descr="Image"/>
          <p:cNvPicPr>
            <a:picLocks noChangeAspect="1"/>
          </p:cNvPicPr>
          <p:nvPr/>
        </p:nvPicPr>
        <p:blipFill>
          <a:blip r:embed="rId3">
            <a:extLst/>
          </a:blip>
          <a:stretch>
            <a:fillRect/>
          </a:stretch>
        </p:blipFill>
        <p:spPr>
          <a:xfrm>
            <a:off x="-7868108" y="-28014"/>
            <a:ext cx="25392764" cy="9809628"/>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Cyber-Pet"/>
          <p:cNvSpPr txBox="1"/>
          <p:nvPr>
            <p:ph type="title"/>
          </p:nvPr>
        </p:nvSpPr>
        <p:spPr>
          <a:prstGeom prst="rect">
            <a:avLst/>
          </a:prstGeom>
        </p:spPr>
        <p:txBody>
          <a:bodyPr/>
          <a:lstStyle/>
          <a:p>
            <a:pPr/>
            <a:r>
              <a:t>Randomness</a:t>
            </a:r>
          </a:p>
        </p:txBody>
      </p:sp>
      <p:sp>
        <p:nvSpPr>
          <p:cNvPr id="348" name="from microbit import *…"/>
          <p:cNvSpPr txBox="1"/>
          <p:nvPr/>
        </p:nvSpPr>
        <p:spPr>
          <a:xfrm>
            <a:off x="1278036" y="3098800"/>
            <a:ext cx="10105746" cy="412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solidFill>
                  <a:srgbClr val="FF0063"/>
                </a:solidFill>
                <a:latin typeface="Andale Mono"/>
                <a:ea typeface="Andale Mono"/>
                <a:cs typeface="Andale Mono"/>
                <a:sym typeface="Andale Mono"/>
              </a:defRPr>
            </a:pPr>
            <a:r>
              <a:t>import</a:t>
            </a:r>
            <a:r>
              <a:rPr>
                <a:solidFill>
                  <a:srgbClr val="000000"/>
                </a:solidFill>
              </a:rPr>
              <a:t> random</a:t>
            </a:r>
            <a:endParaRPr sz="4100"/>
          </a:p>
          <a:p>
            <a:pPr algn="l">
              <a:defRPr sz="4000">
                <a:latin typeface="Andale Mono"/>
                <a:ea typeface="Andale Mono"/>
                <a:cs typeface="Andale Mono"/>
                <a:sym typeface="Andale Mono"/>
              </a:defRPr>
            </a:pPr>
            <a:r>
              <a:t> </a:t>
            </a:r>
            <a:endParaRPr sz="4100"/>
          </a:p>
          <a:p>
            <a:pPr algn="l">
              <a:defRPr sz="4000">
                <a:latin typeface="Andale Mono"/>
                <a:ea typeface="Andale Mono"/>
                <a:cs typeface="Andale Mono"/>
                <a:sym typeface="Andale Mono"/>
              </a:defRPr>
            </a:pPr>
            <a:r>
              <a:rPr sz="4100"/>
              <a:t>words = [‘one’, ‘two’, ‘three’]</a:t>
            </a:r>
          </a:p>
          <a:p>
            <a:pPr algn="l">
              <a:defRPr sz="4000">
                <a:latin typeface="Andale Mono"/>
                <a:ea typeface="Andale Mono"/>
                <a:cs typeface="Andale Mono"/>
                <a:sym typeface="Andale Mono"/>
              </a:defRPr>
            </a:pPr>
            <a:r>
              <a:t>word = </a:t>
            </a:r>
            <a:r>
              <a:rPr>
                <a:solidFill>
                  <a:srgbClr val="FF0063"/>
                </a:solidFill>
              </a:rPr>
              <a:t>random.choice</a:t>
            </a:r>
            <a:r>
              <a:t>(words)</a:t>
            </a:r>
          </a:p>
          <a:p>
            <a:pPr algn="l">
              <a:defRPr sz="4000">
                <a:latin typeface="Andale Mono"/>
                <a:ea typeface="Andale Mono"/>
                <a:cs typeface="Andale Mono"/>
                <a:sym typeface="Andale Mono"/>
              </a:defRPr>
            </a:pPr>
          </a:p>
          <a:p>
            <a:pPr algn="l">
              <a:defRPr sz="4000">
                <a:latin typeface="Andale Mono"/>
                <a:ea typeface="Andale Mono"/>
                <a:cs typeface="Andale Mono"/>
                <a:sym typeface="Andale Mono"/>
              </a:defRPr>
            </a:pPr>
            <a:r>
              <a:t>display.scroll(word)</a:t>
            </a:r>
            <a:endParaRPr sz="4100"/>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2" name="radio.jpeg" descr="radio.jpeg"/>
          <p:cNvPicPr>
            <a:picLocks noChangeAspect="1"/>
          </p:cNvPicPr>
          <p:nvPr/>
        </p:nvPicPr>
        <p:blipFill>
          <a:blip r:embed="rId3">
            <a:extLst/>
          </a:blip>
          <a:stretch>
            <a:fillRect/>
          </a:stretch>
        </p:blipFill>
        <p:spPr>
          <a:xfrm>
            <a:off x="-449873" y="250379"/>
            <a:ext cx="13904544" cy="9252842"/>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Cyber-Pet"/>
          <p:cNvSpPr txBox="1"/>
          <p:nvPr>
            <p:ph type="title"/>
          </p:nvPr>
        </p:nvSpPr>
        <p:spPr>
          <a:prstGeom prst="rect">
            <a:avLst/>
          </a:prstGeom>
        </p:spPr>
        <p:txBody>
          <a:bodyPr/>
          <a:lstStyle>
            <a:lvl1pPr algn="r"/>
          </a:lstStyle>
          <a:p>
            <a:pPr/>
            <a:r>
              <a:t>Radio</a:t>
            </a:r>
          </a:p>
        </p:txBody>
      </p:sp>
      <p:sp>
        <p:nvSpPr>
          <p:cNvPr id="357" name="from microbit import *…"/>
          <p:cNvSpPr txBox="1"/>
          <p:nvPr/>
        </p:nvSpPr>
        <p:spPr>
          <a:xfrm>
            <a:off x="952500" y="660399"/>
            <a:ext cx="11099801"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FF0063"/>
                </a:solidFill>
                <a:latin typeface="Andale Mono"/>
                <a:ea typeface="Andale Mono"/>
                <a:cs typeface="Andale Mono"/>
                <a:sym typeface="Andale Mono"/>
              </a:defRPr>
            </a:pPr>
            <a:r>
              <a:t>import</a:t>
            </a:r>
            <a:r>
              <a:rPr>
                <a:solidFill>
                  <a:srgbClr val="000000"/>
                </a:solidFill>
              </a:rPr>
              <a:t> radio</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radio.on()</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to_send = “hello”</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a:t>
            </a:r>
            <a:r>
              <a:t> True:</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if button_a.was_pressed():</a:t>
            </a:r>
          </a:p>
          <a:p>
            <a:pPr lvl="1" indent="0" algn="l">
              <a:defRPr>
                <a:solidFill>
                  <a:srgbClr val="FF0063"/>
                </a:solidFill>
                <a:latin typeface="Andale Mono"/>
                <a:ea typeface="Andale Mono"/>
                <a:cs typeface="Andale Mono"/>
                <a:sym typeface="Andale Mono"/>
              </a:defRPr>
            </a:pPr>
            <a:r>
              <a:t>	  radio.send</a:t>
            </a:r>
            <a:r>
              <a:rPr>
                <a:solidFill>
                  <a:srgbClr val="000000"/>
                </a:solidFill>
              </a:rPr>
              <a:t>(to_send)</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received = </a:t>
            </a:r>
            <a:r>
              <a:rPr>
                <a:solidFill>
                  <a:srgbClr val="FF0063"/>
                </a:solidFill>
              </a:rPr>
              <a:t>radio.receive</a:t>
            </a:r>
            <a:r>
              <a:t>()</a:t>
            </a:r>
          </a:p>
          <a:p>
            <a:pPr lvl="5" indent="0" algn="l">
              <a:defRPr>
                <a:latin typeface="Andale Mono"/>
                <a:ea typeface="Andale Mono"/>
                <a:cs typeface="Andale Mono"/>
                <a:sym typeface="Andale Mono"/>
              </a:defRPr>
            </a:pPr>
            <a:r>
              <a:t>  </a:t>
            </a:r>
          </a:p>
          <a:p>
            <a:pPr lvl="5" indent="0" algn="l">
              <a:defRPr>
                <a:latin typeface="Andale Mono"/>
                <a:ea typeface="Andale Mono"/>
                <a:cs typeface="Andale Mono"/>
                <a:sym typeface="Andale Mono"/>
              </a:defRPr>
            </a:pPr>
            <a:r>
              <a:t>  </a:t>
            </a:r>
            <a:r>
              <a:rPr>
                <a:solidFill>
                  <a:srgbClr val="FF0063"/>
                </a:solidFill>
              </a:rPr>
              <a:t>if</a:t>
            </a:r>
            <a:r>
              <a:t> received:</a:t>
            </a:r>
          </a:p>
          <a:p>
            <a:pPr lvl="4" indent="0" algn="l">
              <a:defRPr>
                <a:latin typeface="Andale Mono"/>
                <a:ea typeface="Andale Mono"/>
                <a:cs typeface="Andale Mono"/>
                <a:sym typeface="Andale Mono"/>
              </a:defRPr>
            </a:pPr>
            <a:r>
              <a:t>    </a:t>
            </a:r>
            <a:r>
              <a:rPr>
                <a:solidFill>
                  <a:srgbClr val="FF0063"/>
                </a:solidFill>
              </a:rPr>
              <a:t>display.scroll</a:t>
            </a:r>
            <a:r>
              <a:t>(received)</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1" name="Image" descr="Image"/>
          <p:cNvPicPr>
            <a:picLocks noChangeAspect="1"/>
          </p:cNvPicPr>
          <p:nvPr/>
        </p:nvPicPr>
        <p:blipFill>
          <a:blip r:embed="rId3">
            <a:extLst/>
          </a:blip>
          <a:stretch>
            <a:fillRect/>
          </a:stretch>
        </p:blipFill>
        <p:spPr>
          <a:xfrm>
            <a:off x="85717" y="189435"/>
            <a:ext cx="12833366" cy="9374730"/>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from microbit import *…"/>
          <p:cNvSpPr txBox="1"/>
          <p:nvPr/>
        </p:nvSpPr>
        <p:spPr>
          <a:xfrm>
            <a:off x="434522" y="1753283"/>
            <a:ext cx="12689347" cy="657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FF0063"/>
                </a:solidFill>
                <a:latin typeface="Andale Mono"/>
                <a:ea typeface="Andale Mono"/>
                <a:cs typeface="Andale Mono"/>
                <a:sym typeface="Andale Mono"/>
              </a:defRPr>
            </a:pPr>
            <a:r>
              <a:t>from</a:t>
            </a:r>
            <a:r>
              <a:rPr>
                <a:solidFill>
                  <a:srgbClr val="000000"/>
                </a:solidFill>
              </a:rPr>
              <a:t> microbit </a:t>
            </a:r>
            <a:r>
              <a:t>import</a:t>
            </a:r>
            <a:r>
              <a:rPr>
                <a:solidFill>
                  <a:srgbClr val="000000"/>
                </a:solidFill>
              </a:rPr>
              <a:t> *</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small_heart = Image (“00000:05550:05650:05550:00000:")</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big_heart   = Image (“09090:99999:99999:09990:00900:")</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heartbeat = [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big_heart,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big_heart,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t>display.show</a:t>
            </a:r>
            <a:r>
              <a:rPr>
                <a:solidFill>
                  <a:srgbClr val="000000"/>
                </a:solidFill>
              </a:rPr>
              <a:t>(heartbeat, </a:t>
            </a:r>
            <a:r>
              <a:t>loop=True, delay=250</a:t>
            </a:r>
            <a:r>
              <a:rPr>
                <a:solidFill>
                  <a:srgbClr val="000000"/>
                </a:solidFill>
              </a:rPr>
              <a: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9" name="Image" descr="Image"/>
          <p:cNvPicPr>
            <a:picLocks noChangeAspect="1"/>
          </p:cNvPicPr>
          <p:nvPr/>
        </p:nvPicPr>
        <p:blipFill>
          <a:blip r:embed="rId2">
            <a:extLst/>
          </a:blip>
          <a:stretch>
            <a:fillRect/>
          </a:stretch>
        </p:blipFill>
        <p:spPr>
          <a:xfrm>
            <a:off x="281" y="-15073"/>
            <a:ext cx="18598572" cy="978374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50" name="Title"/>
          <p:cNvSpPr txBox="1"/>
          <p:nvPr>
            <p:ph type="ctrTitle"/>
          </p:nvPr>
        </p:nvSpPr>
        <p:spPr>
          <a:prstGeom prst="rect">
            <a:avLst/>
          </a:prstGeom>
        </p:spPr>
        <p:txBody>
          <a:bodyPr/>
          <a:lstStyle/>
          <a:p>
            <a:pPr/>
          </a:p>
        </p:txBody>
      </p:sp>
      <p:sp>
        <p:nvSpPr>
          <p:cNvPr id="151" name="Body"/>
          <p:cNvSpPr txBox="1"/>
          <p:nvPr>
            <p:ph type="subTitle" sz="quarter" idx="1"/>
          </p:nvPr>
        </p:nvSpPr>
        <p:spPr>
          <a:prstGeom prst="rect">
            <a:avLst/>
          </a:prstGeom>
        </p:spPr>
        <p:txBody>
          <a:bodyPr/>
          <a:lstStyle/>
          <a:p>
            <a:pPr/>
          </a:p>
        </p:txBody>
      </p:sp>
      <p:pic>
        <p:nvPicPr>
          <p:cNvPr id="152" name="dddnorth.jpg" descr="dddnorth.jpg"/>
          <p:cNvPicPr>
            <a:picLocks noChangeAspect="1"/>
          </p:cNvPicPr>
          <p:nvPr/>
        </p:nvPicPr>
        <p:blipFill>
          <a:blip r:embed="rId3">
            <a:extLst/>
          </a:blip>
          <a:stretch>
            <a:fillRect/>
          </a:stretch>
        </p:blipFill>
        <p:spPr>
          <a:xfrm>
            <a:off x="-6956" y="-149132"/>
            <a:ext cx="13018713" cy="10051864"/>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Functions"/>
          <p:cNvSpPr txBox="1"/>
          <p:nvPr>
            <p:ph type="title"/>
          </p:nvPr>
        </p:nvSpPr>
        <p:spPr>
          <a:prstGeom prst="rect">
            <a:avLst/>
          </a:prstGeom>
        </p:spPr>
        <p:txBody>
          <a:bodyPr/>
          <a:lstStyle/>
          <a:p>
            <a:pPr/>
            <a:r>
              <a:t>Functions</a:t>
            </a:r>
          </a:p>
        </p:txBody>
      </p:sp>
      <p:sp>
        <p:nvSpPr>
          <p:cNvPr id="372" name="from microbit import *…"/>
          <p:cNvSpPr txBox="1"/>
          <p:nvPr/>
        </p:nvSpPr>
        <p:spPr>
          <a:xfrm>
            <a:off x="1147085" y="3520243"/>
            <a:ext cx="11099801" cy="490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display.scroll(‘hi’)</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a:t>
            </a:r>
          </a:p>
          <a:p>
            <a:pPr algn="l">
              <a:defRPr sz="4800">
                <a:latin typeface="Andale Mono"/>
                <a:ea typeface="Andale Mono"/>
                <a:cs typeface="Andale Mono"/>
                <a:sym typeface="Andale Mono"/>
              </a:defRPr>
            </a:pPr>
          </a:p>
          <a:p>
            <a:pPr algn="l">
              <a:defRPr sz="4800">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Functions"/>
          <p:cNvSpPr txBox="1"/>
          <p:nvPr>
            <p:ph type="title"/>
          </p:nvPr>
        </p:nvSpPr>
        <p:spPr>
          <a:prstGeom prst="rect">
            <a:avLst/>
          </a:prstGeom>
        </p:spPr>
        <p:txBody>
          <a:bodyPr/>
          <a:lstStyle/>
          <a:p>
            <a:pPr/>
            <a:r>
              <a:t>Functions</a:t>
            </a:r>
          </a:p>
        </p:txBody>
      </p:sp>
      <p:sp>
        <p:nvSpPr>
          <p:cNvPr id="377"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say_something(message):</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display.scroll(message)</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say_something(‘hey’)</a:t>
            </a:r>
          </a:p>
          <a:p>
            <a:pPr algn="l">
              <a:defRPr sz="4800">
                <a:latin typeface="Andale Mono"/>
                <a:ea typeface="Andale Mono"/>
                <a:cs typeface="Andale Mono"/>
                <a:sym typeface="Andale Mono"/>
              </a:defRPr>
            </a:pPr>
            <a:r>
              <a:t>say_something(‘hi’)</a:t>
            </a:r>
          </a:p>
          <a:p>
            <a:pPr algn="l">
              <a:defRPr sz="4800">
                <a:latin typeface="Andale Mono"/>
                <a:ea typeface="Andale Mono"/>
                <a:cs typeface="Andale Mono"/>
                <a:sym typeface="Andale Mono"/>
              </a:defRPr>
            </a:pPr>
            <a:r>
              <a:t>say_something(‘hello’)</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Functions"/>
          <p:cNvSpPr txBox="1"/>
          <p:nvPr>
            <p:ph type="title"/>
          </p:nvPr>
        </p:nvSpPr>
        <p:spPr>
          <a:prstGeom prst="rect">
            <a:avLst/>
          </a:prstGeom>
        </p:spPr>
        <p:txBody>
          <a:bodyPr/>
          <a:lstStyle/>
          <a:p>
            <a:pPr/>
            <a:r>
              <a:t>Functions</a:t>
            </a:r>
          </a:p>
        </p:txBody>
      </p:sp>
      <p:sp>
        <p:nvSpPr>
          <p:cNvPr id="382"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is_it_bob(name):</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return name == “bob”</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rPr>
                <a:solidFill>
                  <a:srgbClr val="FF0063"/>
                </a:solidFill>
              </a:rPr>
              <a:t>if</a:t>
            </a:r>
            <a:r>
              <a:t> is_it_bob(person_name):</a:t>
            </a:r>
          </a:p>
          <a:p>
            <a:pPr algn="l">
              <a:defRPr sz="4800">
                <a:latin typeface="Andale Mono"/>
                <a:ea typeface="Andale Mono"/>
                <a:cs typeface="Andale Mono"/>
                <a:sym typeface="Andale Mono"/>
              </a:defRPr>
            </a:pPr>
            <a:r>
              <a:t>   display.scroll(‘hi bob’)</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86" name="Cheat Sheet"/>
          <p:cNvSpPr txBox="1"/>
          <p:nvPr/>
        </p:nvSpPr>
        <p:spPr>
          <a:xfrm>
            <a:off x="3929069" y="4279893"/>
            <a:ext cx="5146662" cy="11938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200"/>
            </a:pPr>
            <a:r>
              <a:rPr>
                <a:solidFill>
                  <a:srgbClr val="FF0063"/>
                </a:solidFill>
                <a:latin typeface="Helvetica"/>
                <a:ea typeface="Helvetica"/>
                <a:cs typeface="Helvetica"/>
                <a:sym typeface="Helvetica"/>
              </a:rPr>
              <a:t>Cheat</a:t>
            </a:r>
            <a:r>
              <a:t> Sheet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0" name="Image" descr="Image"/>
          <p:cNvPicPr>
            <a:picLocks noChangeAspect="1"/>
          </p:cNvPicPr>
          <p:nvPr/>
        </p:nvPicPr>
        <p:blipFill>
          <a:blip r:embed="rId3">
            <a:extLst/>
          </a:blip>
          <a:stretch>
            <a:fillRect/>
          </a:stretch>
        </p:blipFill>
        <p:spPr>
          <a:xfrm>
            <a:off x="-2322604" y="-31702"/>
            <a:ext cx="17452453" cy="9817004"/>
          </a:xfrm>
          <a:prstGeom prst="rect">
            <a:avLst/>
          </a:prstGeom>
          <a:ln w="12700">
            <a:miter lim="400000"/>
          </a:ln>
        </p:spPr>
      </p:pic>
      <p:sp>
        <p:nvSpPr>
          <p:cNvPr id="391" name="Questions"/>
          <p:cNvSpPr txBox="1"/>
          <p:nvPr>
            <p:ph type="title"/>
          </p:nvPr>
        </p:nvSpPr>
        <p:spPr>
          <a:xfrm>
            <a:off x="2098160" y="5438382"/>
            <a:ext cx="11099801" cy="2159001"/>
          </a:xfrm>
          <a:prstGeom prst="rect">
            <a:avLst/>
          </a:prstGeom>
        </p:spPr>
        <p:txBody>
          <a:bodyPr/>
          <a:lstStyle>
            <a:lvl1pPr defTabSz="438150">
              <a:defRPr sz="13500">
                <a:solidFill>
                  <a:srgbClr val="FF0063"/>
                </a:solidFill>
                <a:latin typeface="Yanone Kaffeesatz"/>
                <a:ea typeface="Yanone Kaffeesatz"/>
                <a:cs typeface="Yanone Kaffeesatz"/>
                <a:sym typeface="Yanone Kaffeesatz"/>
              </a:defRPr>
            </a:lvl1pPr>
          </a:lstStyle>
          <a:p>
            <a:pPr/>
            <a:r>
              <a:t>Questions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95" name="Break?"/>
          <p:cNvSpPr txBox="1"/>
          <p:nvPr/>
        </p:nvSpPr>
        <p:spPr>
          <a:xfrm>
            <a:off x="1270000" y="3326736"/>
            <a:ext cx="10464800" cy="31001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sz="18000">
                <a:solidFill>
                  <a:srgbClr val="FF0063"/>
                </a:solidFill>
                <a:latin typeface="Yanone Kaffeesatz"/>
                <a:ea typeface="Yanone Kaffeesatz"/>
                <a:cs typeface="Yanone Kaffeesatz"/>
                <a:sym typeface="Yanone Kaffeesatz"/>
              </a:defRPr>
            </a:lvl1pPr>
          </a:lstStyle>
          <a:p>
            <a:pPr/>
            <a:r>
              <a:t>Break?</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7" name="Image" descr="Image"/>
          <p:cNvPicPr>
            <a:picLocks noChangeAspect="1"/>
          </p:cNvPicPr>
          <p:nvPr/>
        </p:nvPicPr>
        <p:blipFill>
          <a:blip r:embed="rId2">
            <a:extLst/>
          </a:blip>
          <a:stretch>
            <a:fillRect/>
          </a:stretch>
        </p:blipFill>
        <p:spPr>
          <a:xfrm>
            <a:off x="-4900404" y="1427452"/>
            <a:ext cx="22805608" cy="6898696"/>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9" name="Image" descr="Image"/>
          <p:cNvPicPr>
            <a:picLocks noChangeAspect="1"/>
          </p:cNvPicPr>
          <p:nvPr/>
        </p:nvPicPr>
        <p:blipFill>
          <a:blip r:embed="rId3">
            <a:alphaModFix amt="50404"/>
            <a:extLst/>
          </a:blip>
          <a:stretch>
            <a:fillRect/>
          </a:stretch>
        </p:blipFill>
        <p:spPr>
          <a:xfrm>
            <a:off x="5536776" y="2332022"/>
            <a:ext cx="10892670" cy="10892670"/>
          </a:xfrm>
          <a:prstGeom prst="rect">
            <a:avLst/>
          </a:prstGeom>
          <a:ln w="12700">
            <a:miter lim="400000"/>
          </a:ln>
        </p:spPr>
      </p:pic>
      <p:sp>
        <p:nvSpPr>
          <p:cNvPr id="400" name="Find a partner (or two)…"/>
          <p:cNvSpPr txBox="1"/>
          <p:nvPr>
            <p:ph type="body" idx="1"/>
          </p:nvPr>
        </p:nvSpPr>
        <p:spPr>
          <a:xfrm>
            <a:off x="952500" y="2074151"/>
            <a:ext cx="11099800" cy="6286501"/>
          </a:xfrm>
          <a:prstGeom prst="rect">
            <a:avLst/>
          </a:prstGeom>
        </p:spPr>
        <p:txBody>
          <a:bodyPr/>
          <a:lstStyle/>
          <a:p>
            <a:pPr/>
            <a:r>
              <a:t>Find a </a:t>
            </a:r>
            <a:r>
              <a:rPr b="1">
                <a:latin typeface="Helvetica"/>
                <a:ea typeface="Helvetica"/>
                <a:cs typeface="Helvetica"/>
                <a:sym typeface="Helvetica"/>
              </a:rPr>
              <a:t>partner</a:t>
            </a:r>
            <a:r>
              <a:t> (or two)</a:t>
            </a:r>
          </a:p>
          <a:p>
            <a:pPr/>
            <a:r>
              <a:t>Pick an activity sheet </a:t>
            </a:r>
          </a:p>
          <a:p>
            <a:pPr/>
            <a:r>
              <a:t>…</a:t>
            </a:r>
            <a:r>
              <a:rPr b="1">
                <a:latin typeface="Helvetica"/>
                <a:ea typeface="Helvetica"/>
                <a:cs typeface="Helvetica"/>
                <a:sym typeface="Helvetica"/>
              </a:rPr>
              <a:t>or</a:t>
            </a:r>
            <a:r>
              <a:t> use your own idea</a:t>
            </a:r>
          </a:p>
          <a:p>
            <a:pPr/>
            <a:r>
              <a:t>Build &amp; Test it</a:t>
            </a:r>
          </a:p>
          <a:p>
            <a:pPr/>
            <a:r>
              <a:t>Extend it</a:t>
            </a:r>
          </a:p>
          <a:p>
            <a:pPr/>
            <a:r>
              <a:t>Explain it</a:t>
            </a:r>
          </a:p>
        </p:txBody>
      </p:sp>
      <p:sp>
        <p:nvSpPr>
          <p:cNvPr id="401" name="Write a Program"/>
          <p:cNvSpPr txBox="1"/>
          <p:nvPr/>
        </p:nvSpPr>
        <p:spPr>
          <a:xfrm>
            <a:off x="1052769" y="435610"/>
            <a:ext cx="6016626"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6400">
                <a:latin typeface="Helvetica"/>
                <a:ea typeface="Helvetica"/>
                <a:cs typeface="Helvetica"/>
                <a:sym typeface="Helvetica"/>
              </a:defRPr>
            </a:lvl1pPr>
          </a:lstStyle>
          <a:p>
            <a:pPr/>
            <a:r>
              <a:t>Write a Program</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05" name="Image" descr="Image"/>
          <p:cNvPicPr>
            <a:picLocks noChangeAspect="1"/>
          </p:cNvPicPr>
          <p:nvPr/>
        </p:nvPicPr>
        <p:blipFill>
          <a:blip r:embed="rId2">
            <a:extLst/>
          </a:blip>
          <a:stretch>
            <a:fillRect/>
          </a:stretch>
        </p:blipFill>
        <p:spPr>
          <a:xfrm>
            <a:off x="-1669033" y="12416"/>
            <a:ext cx="16342866" cy="9753601"/>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7" name="Break?"/>
          <p:cNvSpPr txBox="1"/>
          <p:nvPr/>
        </p:nvSpPr>
        <p:spPr>
          <a:xfrm>
            <a:off x="1270000" y="3326736"/>
            <a:ext cx="10464800" cy="31001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sz="18000">
                <a:solidFill>
                  <a:srgbClr val="FF0063"/>
                </a:solidFill>
                <a:latin typeface="Yanone Kaffeesatz"/>
                <a:ea typeface="Yanone Kaffeesatz"/>
                <a:cs typeface="Yanone Kaffeesatz"/>
                <a:sym typeface="Yanone Kaffeesatz"/>
              </a:defRPr>
            </a:lvl1pPr>
          </a:lstStyle>
          <a:p>
            <a:pPr/>
            <a:r>
              <a:t>Break?</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56" name="Title"/>
          <p:cNvSpPr txBox="1"/>
          <p:nvPr>
            <p:ph type="ctrTitle"/>
          </p:nvPr>
        </p:nvSpPr>
        <p:spPr>
          <a:prstGeom prst="rect">
            <a:avLst/>
          </a:prstGeom>
        </p:spPr>
        <p:txBody>
          <a:bodyPr/>
          <a:lstStyle/>
          <a:p>
            <a:pPr/>
          </a:p>
        </p:txBody>
      </p:sp>
      <p:pic>
        <p:nvPicPr>
          <p:cNvPr id="157" name="sage-offices.png" descr="sage-offices.png"/>
          <p:cNvPicPr>
            <a:picLocks noChangeAspect="1"/>
          </p:cNvPicPr>
          <p:nvPr/>
        </p:nvPicPr>
        <p:blipFill>
          <a:blip r:embed="rId3">
            <a:extLst/>
          </a:blip>
          <a:stretch>
            <a:fillRect/>
          </a:stretch>
        </p:blipFill>
        <p:spPr>
          <a:xfrm>
            <a:off x="-1847175" y="3401"/>
            <a:ext cx="16699150" cy="9746798"/>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09" name="Image" descr="Image"/>
          <p:cNvPicPr>
            <a:picLocks noChangeAspect="1"/>
          </p:cNvPicPr>
          <p:nvPr/>
        </p:nvPicPr>
        <p:blipFill>
          <a:blip r:embed="rId3">
            <a:alphaModFix amt="50404"/>
            <a:extLst/>
          </a:blip>
          <a:stretch>
            <a:fillRect/>
          </a:stretch>
        </p:blipFill>
        <p:spPr>
          <a:xfrm>
            <a:off x="5536776" y="2332022"/>
            <a:ext cx="10892670" cy="10892670"/>
          </a:xfrm>
          <a:prstGeom prst="rect">
            <a:avLst/>
          </a:prstGeom>
          <a:ln w="12700">
            <a:miter lim="400000"/>
          </a:ln>
        </p:spPr>
      </p:pic>
      <p:sp>
        <p:nvSpPr>
          <p:cNvPr id="410" name="Find a team…"/>
          <p:cNvSpPr txBox="1"/>
          <p:nvPr>
            <p:ph type="body" idx="1"/>
          </p:nvPr>
        </p:nvSpPr>
        <p:spPr>
          <a:xfrm>
            <a:off x="952500" y="2755355"/>
            <a:ext cx="11099800" cy="6286501"/>
          </a:xfrm>
          <a:prstGeom prst="rect">
            <a:avLst/>
          </a:prstGeom>
        </p:spPr>
        <p:txBody>
          <a:bodyPr/>
          <a:lstStyle/>
          <a:p>
            <a:pPr/>
            <a:r>
              <a:t>Find a </a:t>
            </a:r>
            <a:r>
              <a:rPr b="1">
                <a:latin typeface="Helvetica"/>
                <a:ea typeface="Helvetica"/>
                <a:cs typeface="Helvetica"/>
                <a:sym typeface="Helvetica"/>
              </a:rPr>
              <a:t>team</a:t>
            </a:r>
          </a:p>
          <a:p>
            <a:pPr/>
            <a:r>
              <a:t>Pick an activity sheet </a:t>
            </a:r>
          </a:p>
          <a:p>
            <a:pPr/>
            <a:r>
              <a:t>…</a:t>
            </a:r>
            <a:r>
              <a:rPr b="1">
                <a:latin typeface="Helvetica"/>
                <a:ea typeface="Helvetica"/>
                <a:cs typeface="Helvetica"/>
                <a:sym typeface="Helvetica"/>
              </a:rPr>
              <a:t>or</a:t>
            </a:r>
            <a:r>
              <a:t> use your idea</a:t>
            </a:r>
          </a:p>
          <a:p>
            <a:pPr/>
            <a:r>
              <a:t>Build &amp; Test</a:t>
            </a:r>
          </a:p>
          <a:p>
            <a:pPr/>
            <a:r>
              <a:rPr b="1">
                <a:latin typeface="Helvetica"/>
                <a:ea typeface="Helvetica"/>
                <a:cs typeface="Helvetica"/>
                <a:sym typeface="Helvetica"/>
              </a:rPr>
              <a:t>Swap</a:t>
            </a:r>
            <a:r>
              <a:t> </a:t>
            </a:r>
          </a:p>
        </p:txBody>
      </p:sp>
      <p:sp>
        <p:nvSpPr>
          <p:cNvPr id="411" name="Write a program for another team"/>
          <p:cNvSpPr txBox="1"/>
          <p:nvPr/>
        </p:nvSpPr>
        <p:spPr>
          <a:xfrm>
            <a:off x="952500" y="473045"/>
            <a:ext cx="11099801" cy="205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6400">
                <a:latin typeface="Helvetica"/>
                <a:ea typeface="Helvetica"/>
                <a:cs typeface="Helvetica"/>
                <a:sym typeface="Helvetica"/>
              </a:defRPr>
            </a:lvl1pPr>
          </a:lstStyle>
          <a:p>
            <a:pPr/>
            <a:r>
              <a:t>Write a program for another team</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15" name="Image" descr="Image"/>
          <p:cNvPicPr>
            <a:picLocks noChangeAspect="1"/>
          </p:cNvPicPr>
          <p:nvPr/>
        </p:nvPicPr>
        <p:blipFill>
          <a:blip r:embed="rId2">
            <a:extLst/>
          </a:blip>
          <a:stretch>
            <a:fillRect/>
          </a:stretch>
        </p:blipFill>
        <p:spPr>
          <a:xfrm>
            <a:off x="-1669033" y="12416"/>
            <a:ext cx="16342866" cy="97536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17" name="Title"/>
          <p:cNvSpPr txBox="1"/>
          <p:nvPr>
            <p:ph type="title"/>
          </p:nvPr>
        </p:nvSpPr>
        <p:spPr>
          <a:prstGeom prst="rect">
            <a:avLst/>
          </a:prstGeom>
        </p:spPr>
        <p:txBody>
          <a:bodyPr/>
          <a:lstStyle/>
          <a:p>
            <a:pPr/>
          </a:p>
        </p:txBody>
      </p:sp>
      <p:sp>
        <p:nvSpPr>
          <p:cNvPr id="418" name="Body"/>
          <p:cNvSpPr txBox="1"/>
          <p:nvPr>
            <p:ph type="body" idx="1"/>
          </p:nvPr>
        </p:nvSpPr>
        <p:spPr>
          <a:prstGeom prst="rect">
            <a:avLst/>
          </a:prstGeom>
        </p:spPr>
        <p:txBody>
          <a:bodyPr/>
          <a:lstStyle/>
          <a:p>
            <a:pPr/>
          </a:p>
        </p:txBody>
      </p:sp>
      <p:pic>
        <p:nvPicPr>
          <p:cNvPr id="419" name="Image" descr="Image"/>
          <p:cNvPicPr>
            <a:picLocks noChangeAspect="1"/>
          </p:cNvPicPr>
          <p:nvPr/>
        </p:nvPicPr>
        <p:blipFill>
          <a:blip r:embed="rId3">
            <a:extLst/>
          </a:blip>
          <a:stretch>
            <a:fillRect/>
          </a:stretch>
        </p:blipFill>
        <p:spPr>
          <a:xfrm>
            <a:off x="-1210079" y="-22433"/>
            <a:ext cx="15424958" cy="9798466"/>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23" name="Title"/>
          <p:cNvSpPr txBox="1"/>
          <p:nvPr>
            <p:ph type="title"/>
          </p:nvPr>
        </p:nvSpPr>
        <p:spPr>
          <a:prstGeom prst="rect">
            <a:avLst/>
          </a:prstGeom>
        </p:spPr>
        <p:txBody>
          <a:bodyPr/>
          <a:lstStyle/>
          <a:p>
            <a:pPr/>
          </a:p>
        </p:txBody>
      </p:sp>
      <p:sp>
        <p:nvSpPr>
          <p:cNvPr id="424" name="Body"/>
          <p:cNvSpPr txBox="1"/>
          <p:nvPr>
            <p:ph type="body" idx="1"/>
          </p:nvPr>
        </p:nvSpPr>
        <p:spPr>
          <a:prstGeom prst="rect">
            <a:avLst/>
          </a:prstGeom>
        </p:spPr>
        <p:txBody>
          <a:bodyPr/>
          <a:lstStyle/>
          <a:p>
            <a:pPr/>
          </a:p>
        </p:txBody>
      </p:sp>
      <p:pic>
        <p:nvPicPr>
          <p:cNvPr id="425" name="Image" descr="Image"/>
          <p:cNvPicPr>
            <a:picLocks noChangeAspect="1"/>
          </p:cNvPicPr>
          <p:nvPr/>
        </p:nvPicPr>
        <p:blipFill>
          <a:blip r:embed="rId3">
            <a:extLst/>
          </a:blip>
          <a:stretch>
            <a:fillRect/>
          </a:stretch>
        </p:blipFill>
        <p:spPr>
          <a:xfrm>
            <a:off x="-2189039" y="-8843"/>
            <a:ext cx="17382878" cy="9771286"/>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29" name="so…"/>
          <p:cNvSpPr txBox="1"/>
          <p:nvPr>
            <p:ph type="ctrTitle"/>
          </p:nvPr>
        </p:nvSpPr>
        <p:spPr>
          <a:xfrm>
            <a:off x="1270000" y="850720"/>
            <a:ext cx="10705859" cy="7835776"/>
          </a:xfrm>
          <a:prstGeom prst="rect">
            <a:avLst/>
          </a:prstGeom>
        </p:spPr>
        <p:txBody>
          <a:bodyPr/>
          <a:lstStyle>
            <a:lvl1pPr algn="l">
              <a:defRPr sz="18000">
                <a:solidFill>
                  <a:srgbClr val="FF0063"/>
                </a:solidFill>
                <a:latin typeface="Yanone Kaffeesatz"/>
                <a:ea typeface="Yanone Kaffeesatz"/>
                <a:cs typeface="Yanone Kaffeesatz"/>
                <a:sym typeface="Yanone Kaffeesatz"/>
              </a:defRPr>
            </a:lvl1pPr>
          </a:lstStyle>
          <a:p>
            <a:pPr/>
            <a:r>
              <a:t>so… </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3" name="what…"/>
          <p:cNvSpPr txBox="1"/>
          <p:nvPr>
            <p:ph type="ctrTitle"/>
          </p:nvPr>
        </p:nvSpPr>
        <p:spPr>
          <a:xfrm>
            <a:off x="1147717" y="783410"/>
            <a:ext cx="11137780" cy="8186780"/>
          </a:xfrm>
          <a:prstGeom prst="rect">
            <a:avLst/>
          </a:prstGeom>
        </p:spPr>
        <p:txBody>
          <a:bodyPr/>
          <a:lstStyle/>
          <a:p>
            <a:pPr algn="l" defTabSz="572516">
              <a:defRPr sz="17640">
                <a:solidFill>
                  <a:srgbClr val="FF0063"/>
                </a:solidFill>
                <a:latin typeface="Yanone Kaffeesatz"/>
                <a:ea typeface="Yanone Kaffeesatz"/>
                <a:cs typeface="Yanone Kaffeesatz"/>
                <a:sym typeface="Yanone Kaffeesatz"/>
              </a:defRPr>
            </a:pPr>
            <a:r>
              <a:t>what </a:t>
            </a:r>
          </a:p>
          <a:p>
            <a:pPr algn="l" defTabSz="572516">
              <a:defRPr sz="17640">
                <a:solidFill>
                  <a:srgbClr val="FF0063"/>
                </a:solidFill>
                <a:latin typeface="Yanone Kaffeesatz"/>
                <a:ea typeface="Yanone Kaffeesatz"/>
                <a:cs typeface="Yanone Kaffeesatz"/>
                <a:sym typeface="Yanone Kaffeesatz"/>
              </a:defRPr>
            </a:pPr>
            <a:r>
              <a:rPr>
                <a:solidFill>
                  <a:srgbClr val="919191"/>
                </a:solidFill>
              </a:rPr>
              <a:t>will</a:t>
            </a:r>
            <a:r>
              <a:t> </a:t>
            </a:r>
            <a:r>
              <a:rPr>
                <a:solidFill>
                  <a:srgbClr val="919191"/>
                </a:solidFill>
              </a:rPr>
              <a:t>you</a:t>
            </a:r>
            <a:r>
              <a:t> </a:t>
            </a:r>
            <a:r>
              <a:rPr>
                <a:solidFill>
                  <a:srgbClr val="919191"/>
                </a:solidFill>
              </a:rPr>
              <a:t>make next?</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437" name="7c845fb5d113642fdf9ee5ce973ed1e5.jpg" descr="7c845fb5d113642fdf9ee5ce973ed1e5.jpg"/>
          <p:cNvPicPr>
            <a:picLocks noChangeAspect="1"/>
          </p:cNvPicPr>
          <p:nvPr/>
        </p:nvPicPr>
        <p:blipFill>
          <a:blip r:embed="rId2">
            <a:extLst/>
          </a:blip>
          <a:stretch>
            <a:fillRect/>
          </a:stretch>
        </p:blipFill>
        <p:spPr>
          <a:xfrm>
            <a:off x="542619" y="35107"/>
            <a:ext cx="11834369" cy="9753601"/>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439" name="Image" descr="Image"/>
          <p:cNvPicPr>
            <a:picLocks noChangeAspect="1"/>
          </p:cNvPicPr>
          <p:nvPr/>
        </p:nvPicPr>
        <p:blipFill>
          <a:blip r:embed="rId2">
            <a:extLst/>
          </a:blip>
          <a:stretch>
            <a:fillRect/>
          </a:stretch>
        </p:blipFill>
        <p:spPr>
          <a:xfrm>
            <a:off x="-33768" y="998673"/>
            <a:ext cx="13072335" cy="775625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61" name="Title"/>
          <p:cNvSpPr txBox="1"/>
          <p:nvPr>
            <p:ph type="ctrTitle"/>
          </p:nvPr>
        </p:nvSpPr>
        <p:spPr>
          <a:prstGeom prst="rect">
            <a:avLst/>
          </a:prstGeom>
        </p:spPr>
        <p:txBody>
          <a:bodyPr/>
          <a:lstStyle/>
          <a:p>
            <a:pPr/>
          </a:p>
        </p:txBody>
      </p:sp>
      <p:sp>
        <p:nvSpPr>
          <p:cNvPr id="162" name="Body"/>
          <p:cNvSpPr txBox="1"/>
          <p:nvPr>
            <p:ph type="subTitle" sz="quarter" idx="1"/>
          </p:nvPr>
        </p:nvSpPr>
        <p:spPr>
          <a:prstGeom prst="rect">
            <a:avLst/>
          </a:prstGeom>
        </p:spPr>
        <p:txBody>
          <a:bodyPr/>
          <a:lstStyle/>
          <a:p>
            <a:pPr/>
          </a:p>
        </p:txBody>
      </p:sp>
      <p:pic>
        <p:nvPicPr>
          <p:cNvPr id="163" name="how-are-you-today.jpg" descr="how-are-you-today.jpg"/>
          <p:cNvPicPr>
            <a:picLocks noChangeAspect="1"/>
          </p:cNvPicPr>
          <p:nvPr/>
        </p:nvPicPr>
        <p:blipFill>
          <a:blip r:embed="rId3">
            <a:extLst/>
          </a:blip>
          <a:stretch>
            <a:fillRect/>
          </a:stretch>
        </p:blipFill>
        <p:spPr>
          <a:xfrm>
            <a:off x="-182240" y="-350491"/>
            <a:ext cx="13369280" cy="1010409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67" name="cropped-prog.png" descr="cropped-prog.png"/>
          <p:cNvPicPr>
            <a:picLocks noChangeAspect="1"/>
          </p:cNvPicPr>
          <p:nvPr/>
        </p:nvPicPr>
        <p:blipFill>
          <a:blip r:embed="rId2">
            <a:extLst/>
          </a:blip>
          <a:stretch>
            <a:fillRect/>
          </a:stretch>
        </p:blipFill>
        <p:spPr>
          <a:xfrm>
            <a:off x="93897" y="0"/>
            <a:ext cx="12817006" cy="9753600"/>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